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1" r:id="rId2"/>
    <p:sldId id="262" r:id="rId3"/>
    <p:sldId id="264" r:id="rId4"/>
    <p:sldId id="265" r:id="rId5"/>
    <p:sldId id="267" r:id="rId6"/>
    <p:sldId id="266" r:id="rId7"/>
    <p:sldId id="278" r:id="rId8"/>
    <p:sldId id="268" r:id="rId9"/>
    <p:sldId id="280" r:id="rId10"/>
    <p:sldId id="269" r:id="rId11"/>
    <p:sldId id="271" r:id="rId12"/>
    <p:sldId id="273" r:id="rId13"/>
    <p:sldId id="282" r:id="rId14"/>
    <p:sldId id="274" r:id="rId15"/>
    <p:sldId id="275" r:id="rId16"/>
    <p:sldId id="276" r:id="rId17"/>
    <p:sldId id="277" r:id="rId18"/>
    <p:sldId id="281" r:id="rId1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863" autoAdjust="0"/>
  </p:normalViewPr>
  <p:slideViewPr>
    <p:cSldViewPr snapToGrid="0">
      <p:cViewPr varScale="1">
        <p:scale>
          <a:sx n="55" d="100"/>
          <a:sy n="55" d="100"/>
        </p:scale>
        <p:origin x="300" y="40"/>
      </p:cViewPr>
      <p:guideLst/>
    </p:cSldViewPr>
  </p:slideViewPr>
  <p:notesTextViewPr>
    <p:cViewPr>
      <p:scale>
        <a:sx n="1" d="1"/>
        <a:sy n="1" d="1"/>
      </p:scale>
      <p:origin x="0" y="0"/>
    </p:cViewPr>
  </p:notesTextViewPr>
  <p:notesViewPr>
    <p:cSldViewPr snapToGrid="0">
      <p:cViewPr varScale="1">
        <p:scale>
          <a:sx n="48" d="100"/>
          <a:sy n="48" d="100"/>
        </p:scale>
        <p:origin x="1828"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4ACDF5-4D64-475B-8797-830F4EB4CCCA}" type="datetimeFigureOut">
              <a:rPr lang="zh-TW" altLang="en-US" smtClean="0"/>
              <a:t>2020/4/21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B35E-E38B-481E-B6B2-691FC3562143}" type="slidenum">
              <a:rPr lang="zh-TW" altLang="en-US" smtClean="0"/>
              <a:t>‹#›</a:t>
            </a:fld>
            <a:endParaRPr lang="zh-TW" altLang="en-US"/>
          </a:p>
        </p:txBody>
      </p:sp>
    </p:spTree>
    <p:extLst>
      <p:ext uri="{BB962C8B-B14F-4D97-AF65-F5344CB8AC3E}">
        <p14:creationId xmlns:p14="http://schemas.microsoft.com/office/powerpoint/2010/main" val="3241148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Good morning, everyone, my name is Wei-</a:t>
            </a:r>
            <a:r>
              <a:rPr lang="en-US" altLang="zh-TW" dirty="0" err="1"/>
              <a:t>Tse</a:t>
            </a:r>
            <a:r>
              <a:rPr lang="en-US" altLang="zh-TW" dirty="0"/>
              <a:t> Hsu and I’m in the same group with Lenny </a:t>
            </a:r>
            <a:r>
              <a:rPr lang="en-US" altLang="zh-TW" dirty="0" err="1"/>
              <a:t>Fobe</a:t>
            </a:r>
            <a:r>
              <a:rPr lang="en-US" altLang="zh-TW" dirty="0"/>
              <a:t>. Today, we are going to introduce you our final project for this class, which is utilizing Boltzmann generators to perform efficient sampling of equilibrium states of many-body system with deep learning.</a:t>
            </a:r>
          </a:p>
          <a:p>
            <a:endParaRPr lang="zh-TW" altLang="en-US" dirty="0"/>
          </a:p>
        </p:txBody>
      </p:sp>
      <p:sp>
        <p:nvSpPr>
          <p:cNvPr id="4" name="投影片編號版面配置區 3"/>
          <p:cNvSpPr>
            <a:spLocks noGrp="1"/>
          </p:cNvSpPr>
          <p:nvPr>
            <p:ph type="sldNum" sz="quarter" idx="5"/>
          </p:nvPr>
        </p:nvSpPr>
        <p:spPr/>
        <p:txBody>
          <a:bodyPr/>
          <a:lstStyle/>
          <a:p>
            <a:fld id="{CDFBB35E-E38B-481E-B6B2-691FC3562143}" type="slidenum">
              <a:rPr lang="zh-TW" altLang="en-US" smtClean="0"/>
              <a:t>1</a:t>
            </a:fld>
            <a:endParaRPr lang="zh-TW" altLang="en-US"/>
          </a:p>
        </p:txBody>
      </p:sp>
    </p:spTree>
    <p:extLst>
      <p:ext uri="{BB962C8B-B14F-4D97-AF65-F5344CB8AC3E}">
        <p14:creationId xmlns:p14="http://schemas.microsoft.com/office/powerpoint/2010/main" val="1119836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first half of this presentation, I will introduce you the challenges ahead when we sample the configurational space of molecular system, the basic ideas of Boltzmann generator and how we build and train them. Since the math behind the deep learning model could be kind of complicated, here, I will try to walk you through with the minimal math required to understand the core concept of a Boltzmann generator. Then, we will talk about the applications of Boltzmann generators and how we applied them to different simple systems to sample the equilibrium states. I</a:t>
            </a:r>
            <a:r>
              <a:rPr lang="zh-TW" altLang="en-US" dirty="0"/>
              <a:t> </a:t>
            </a:r>
            <a:r>
              <a:rPr lang="en-US" altLang="zh-TW" dirty="0"/>
              <a:t>will</a:t>
            </a:r>
            <a:r>
              <a:rPr lang="zh-TW" altLang="en-US" dirty="0"/>
              <a:t> </a:t>
            </a:r>
            <a:r>
              <a:rPr lang="en-US" altLang="zh-TW" dirty="0"/>
              <a:t>briefly walk you through the first simplest toy model, which is the double-well potential. Then, Lenny will talk about how he apply the method to more complicated systems, including Muller Brown potential and a dimer in a Lennard-Jones bath.</a:t>
            </a:r>
            <a:endParaRPr lang="zh-TW" altLang="en-US" dirty="0"/>
          </a:p>
        </p:txBody>
      </p:sp>
      <p:sp>
        <p:nvSpPr>
          <p:cNvPr id="4" name="投影片編號版面配置區 3"/>
          <p:cNvSpPr>
            <a:spLocks noGrp="1"/>
          </p:cNvSpPr>
          <p:nvPr>
            <p:ph type="sldNum" sz="quarter" idx="5"/>
          </p:nvPr>
        </p:nvSpPr>
        <p:spPr/>
        <p:txBody>
          <a:bodyPr/>
          <a:lstStyle/>
          <a:p>
            <a:fld id="{CDFBB35E-E38B-481E-B6B2-691FC3562143}" type="slidenum">
              <a:rPr lang="zh-TW" altLang="en-US" smtClean="0"/>
              <a:t>2</a:t>
            </a:fld>
            <a:endParaRPr lang="zh-TW" altLang="en-US"/>
          </a:p>
        </p:txBody>
      </p:sp>
    </p:spTree>
    <p:extLst>
      <p:ext uri="{BB962C8B-B14F-4D97-AF65-F5344CB8AC3E}">
        <p14:creationId xmlns:p14="http://schemas.microsoft.com/office/powerpoint/2010/main" val="143483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As we’ve already learned from this class in this semester, molecular dynamics simulations and Monte Carlo simulations could be very powerful tools that provide us some insights into the system of interest without requiring us to really do experiments. However, as you might already know, </a:t>
            </a:r>
            <a:r>
              <a:rPr lang="en-US" altLang="zh-TW" sz="1200" kern="1200" dirty="0">
                <a:solidFill>
                  <a:schemeClr val="tx1"/>
                </a:solidFill>
                <a:effectLst/>
                <a:latin typeface="+mn-lt"/>
                <a:ea typeface="+mn-ea"/>
                <a:cs typeface="+mn-cs"/>
              </a:rPr>
              <a:t> the usefulness of molecular simulations is restricted by a system characterized by numerous metastable states separated by really high energy barriers. </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For example, as you can see in the animation, in a protein-ligand binding complex, the bound state and the unbound state are typically the regions of our interest which we want sample over in a simulation. However, if there is a really high energy barrier between these two metastable states, then the system would spend most of the time being trapped in the bound state and we can barely reach the unbound state within reasonable time. Or we can say that, under this kind of situation, it is really hard to generate a configuration in the other metastable state sampled from the Boltzmann distribution.</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In the past decades, various computational methodologies are developed in attempt to alleviate this time-scale issue. The majority of them can be classified as advanced sampling methods, which are methods that manipulate the principles of thermodynamics and statistics to accelerate the sampling process. For example, as you can see in the animation, </a:t>
            </a:r>
            <a:r>
              <a:rPr lang="en-US" altLang="zh-TW" sz="1200" kern="1200" dirty="0" err="1">
                <a:solidFill>
                  <a:schemeClr val="tx1"/>
                </a:solidFill>
                <a:effectLst/>
                <a:latin typeface="+mn-lt"/>
                <a:ea typeface="+mn-ea"/>
                <a:cs typeface="+mn-cs"/>
              </a:rPr>
              <a:t>metadynamics</a:t>
            </a:r>
            <a:r>
              <a:rPr lang="en-US" altLang="zh-TW" sz="1200" kern="1200" dirty="0">
                <a:solidFill>
                  <a:schemeClr val="tx1"/>
                </a:solidFill>
                <a:effectLst/>
                <a:latin typeface="+mn-lt"/>
                <a:ea typeface="+mn-ea"/>
                <a:cs typeface="+mn-cs"/>
              </a:rPr>
              <a:t>, as one of the most popular kinds advanced sampling techniques, apply Gaussian potentials to compensate the basins of the free energy system such that the system is able to sample other metastable states. There are also other kinds of methods like umbrella sampling, which applies a force on a part of the system to generate a bunch of configurations at different values of reaction coordinates. All of these configurations are pinned by a harmonic restraints. After we got the probability distribution of each configuration, we use statistical methods such as MBAR to stitch these distributions. Also, there are another class of methods that take advantages of a series alchemical intermediate states to bridges the gap in the probability overlap between different states. These methods include replica exchange molecular dynamics, expanded ensemble and their variations.</a:t>
            </a: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And today, the method that we are going to talk about in this presentation, a Boltzmann generator, is very different from all of these methods. Instead of still requiring running molecular dynamics simulations, Boltzmann generators completely relies on the power of deep learning given a reasonable training dataset. Now, in the first half of the presentation, let me show you the basic ideas of a Boltzmann generator, and how we implemented this amazing method.</a:t>
            </a:r>
          </a:p>
        </p:txBody>
      </p:sp>
      <p:sp>
        <p:nvSpPr>
          <p:cNvPr id="4" name="投影片編號版面配置區 3"/>
          <p:cNvSpPr>
            <a:spLocks noGrp="1"/>
          </p:cNvSpPr>
          <p:nvPr>
            <p:ph type="sldNum" sz="quarter" idx="5"/>
          </p:nvPr>
        </p:nvSpPr>
        <p:spPr/>
        <p:txBody>
          <a:bodyPr/>
          <a:lstStyle/>
          <a:p>
            <a:fld id="{CDFBB35E-E38B-481E-B6B2-691FC3562143}" type="slidenum">
              <a:rPr lang="zh-TW" altLang="en-US" smtClean="0"/>
              <a:t>3</a:t>
            </a:fld>
            <a:endParaRPr lang="zh-TW" altLang="en-US"/>
          </a:p>
        </p:txBody>
      </p:sp>
    </p:spTree>
    <p:extLst>
      <p:ext uri="{BB962C8B-B14F-4D97-AF65-F5344CB8AC3E}">
        <p14:creationId xmlns:p14="http://schemas.microsoft.com/office/powerpoint/2010/main" val="166688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 what is a Boltzmann generator used for? We all know that the Boltzmann distribution is often used to describe the distribution of particles over energy states accessible to them and it could be difficult to draw independent configurations from the Boltzmann distribution. The goal of a </a:t>
            </a:r>
            <a:r>
              <a:rPr lang="en-US" altLang="zh-TW" dirty="0" err="1"/>
              <a:t>Botlzmann</a:t>
            </a:r>
            <a:r>
              <a:rPr lang="en-US" altLang="zh-TW" dirty="0"/>
              <a:t> generator, is to approximate the Boltzmann generator by learning a mapping between two probability distributions. </a:t>
            </a:r>
          </a:p>
          <a:p>
            <a:endParaRPr lang="en-US" altLang="zh-TW" dirty="0"/>
          </a:p>
          <a:p>
            <a:r>
              <a:rPr lang="en-US" altLang="zh-TW" dirty="0"/>
              <a:t>What does that mean? Specifically, as you can see in the figure. X is the configuration space or the real space, which is the space that our configurations of interest come from. At the beginning, we don’t know how the Boltzmann distribution of this system looks like, although we do have some samples in the space x. Then, in a Boltzmann generator, we define another artificial distribution, which is called the latent space distribution. This latent space distribution, as noted as </a:t>
            </a:r>
            <a:r>
              <a:rPr lang="en-US" altLang="zh-TW" dirty="0" err="1"/>
              <a:t>pz</a:t>
            </a:r>
            <a:r>
              <a:rPr lang="en-US" altLang="zh-TW" dirty="0"/>
              <a:t> of z in the figure, can be an arbitrary distribution but is typically a Gaussian distribution which has the same dimensionality as the configuration space. And as I</a:t>
            </a:r>
            <a:r>
              <a:rPr lang="zh-TW" altLang="en-US" dirty="0"/>
              <a:t> </a:t>
            </a:r>
            <a:r>
              <a:rPr lang="en-US" altLang="zh-TW" dirty="0"/>
              <a:t>said, the goal of a Boltzmann generator, is to generate configuration </a:t>
            </a:r>
            <a:r>
              <a:rPr lang="en-US" altLang="zh-TW" dirty="0" err="1"/>
              <a:t>sampels</a:t>
            </a:r>
            <a:r>
              <a:rPr lang="en-US" altLang="zh-TW" dirty="0"/>
              <a:t> in the real space by  learning how to transform samples between theses two different spaces. As you can see in the figure, so the mapping from the latent space to a real space, is done by a generator, while the mapping from the real space to a latent space is done by an inverse generator. </a:t>
            </a:r>
          </a:p>
          <a:p>
            <a:endParaRPr lang="en-US" altLang="zh-TW" dirty="0"/>
          </a:p>
          <a:p>
            <a:r>
              <a:rPr lang="en-US" altLang="zh-TW" dirty="0"/>
              <a:t>So that sounds pretty fantastic! But the question is, how do we do that? Basically, with these two kinds of different spaces, we use a Boltzmann generator to generate px of x in the real space as follows.</a:t>
            </a:r>
          </a:p>
          <a:p>
            <a:endParaRPr lang="en-US" altLang="zh-TW" dirty="0"/>
          </a:p>
          <a:p>
            <a:r>
              <a:rPr lang="en-US" altLang="zh-TW" dirty="0"/>
              <a:t>First of all, although we don’t know how px of x looks like, we do know how to draw samples from this distribution. Specifically, even if MD and MC simulations are not perfect, we can still use them to sample a part of the configuration space to generate a dataset for us the train the Boltzmann generator. So as you can see, the first step, is to take samples from the real space and use them as the training dataset. </a:t>
            </a:r>
          </a:p>
          <a:p>
            <a:endParaRPr lang="en-US" altLang="zh-TW" dirty="0"/>
          </a:p>
          <a:p>
            <a:r>
              <a:rPr lang="en-US" altLang="zh-TW" dirty="0"/>
              <a:t>Then,  we apply an inverse generator </a:t>
            </a:r>
            <a:r>
              <a:rPr lang="en-US" altLang="zh-TW" dirty="0" err="1"/>
              <a:t>Fxz</a:t>
            </a:r>
            <a:r>
              <a:rPr lang="en-US" altLang="zh-TW" dirty="0"/>
              <a:t> to these input samples and transform these samples from the real space, to a Gaussian distribution in the latent space. As you can see in the figure, this inverse generator is composed of several blocks, which are called NVP blocks. Each of these blocks is a neural network composed of several deep learning layers. To make sure that our samples in the real space will be reasonably mapped to the latent space, during the process, the quality of the inverse generator will be improved as the neural networks are being trained. </a:t>
            </a:r>
          </a:p>
          <a:p>
            <a:endParaRPr lang="en-US" altLang="zh-TW" dirty="0"/>
          </a:p>
          <a:p>
            <a:r>
              <a:rPr lang="en-US" altLang="zh-TW" dirty="0"/>
              <a:t>Because all the functions used in the inverse generator are invertible, which means that the relevant matrices are all invertible. If these functions are properly designed, once the inverse generator is trained, we can easily get the generator.  As you would imagine, an generator transforms samples in the latent space back to the real space, so apparently the third step when using a Boltzmann generator, is to draw samples from the Gaussian distribution from the latent space. Then, given these example, we use the generator to generate configurations transforming the samples in the latent space. This probability distribution px of x is not exactly the Boltzmann distribution but just an </a:t>
            </a:r>
            <a:r>
              <a:rPr lang="en-US" altLang="zh-TW" dirty="0" err="1"/>
              <a:t>approximaiton</a:t>
            </a:r>
            <a:r>
              <a:rPr lang="en-US" altLang="zh-TW" dirty="0"/>
              <a:t> and is what we want from a Boltzmann generator. </a:t>
            </a:r>
          </a:p>
        </p:txBody>
      </p:sp>
      <p:sp>
        <p:nvSpPr>
          <p:cNvPr id="4" name="投影片編號版面配置區 3"/>
          <p:cNvSpPr>
            <a:spLocks noGrp="1"/>
          </p:cNvSpPr>
          <p:nvPr>
            <p:ph type="sldNum" sz="quarter" idx="5"/>
          </p:nvPr>
        </p:nvSpPr>
        <p:spPr/>
        <p:txBody>
          <a:bodyPr/>
          <a:lstStyle/>
          <a:p>
            <a:fld id="{CDFBB35E-E38B-481E-B6B2-691FC3562143}" type="slidenum">
              <a:rPr lang="zh-TW" altLang="en-US" smtClean="0"/>
              <a:t>4</a:t>
            </a:fld>
            <a:endParaRPr lang="zh-TW" altLang="en-US"/>
          </a:p>
        </p:txBody>
      </p:sp>
    </p:spTree>
    <p:extLst>
      <p:ext uri="{BB962C8B-B14F-4D97-AF65-F5344CB8AC3E}">
        <p14:creationId xmlns:p14="http://schemas.microsoft.com/office/powerpoint/2010/main" val="812905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previous slide, I</a:t>
            </a:r>
            <a:r>
              <a:rPr lang="zh-TW" altLang="en-US" dirty="0"/>
              <a:t> </a:t>
            </a:r>
            <a:r>
              <a:rPr lang="en-US" altLang="zh-TW" dirty="0"/>
              <a:t>just</a:t>
            </a:r>
            <a:r>
              <a:rPr lang="zh-TW" altLang="en-US" dirty="0"/>
              <a:t> </a:t>
            </a:r>
            <a:r>
              <a:rPr lang="en-US" altLang="zh-TW" dirty="0"/>
              <a:t>showed you that a generator and an inverse generator are both composed of a series of NVP blocks. As you can see in the figure, now we take the generator as an example, this generator starts from a bunch of samples z_0 which are drawn from a Gaussian distribution in the latent space. To generate a probability distribution x to approximate the Boltzmann generator, we need to transform our input distribution little by little by introducing a series of intermediate probability distributions. As you can see, we use the first NVP block, which is the function f1, to transform probability distribution z_0 to z1, which is another probability distribution. To transform from a distribution to another, one thing that we have to keep an eye on is that the volume of space also changes between different spaces. Therefore, we have to multiply the original probability by a factor which accounts for this change in the volume space. This factor, as you can see in the equation, is the determinant of the inverse Jacobian of the transformation function. As we stack a series of NVP blocks, the input probability distribution gets transformed and all the determinant of the inverse Jacobian of each transformation function are multiplied. Therefore, if we transform </a:t>
            </a:r>
            <a:r>
              <a:rPr lang="en-US" altLang="zh-TW" dirty="0" err="1"/>
              <a:t>pz</a:t>
            </a:r>
            <a:r>
              <a:rPr lang="en-US" altLang="zh-TW" dirty="0"/>
              <a:t> of z to px of x, we know that px of x is </a:t>
            </a:r>
            <a:r>
              <a:rPr lang="en-US" altLang="zh-TW" dirty="0" err="1"/>
              <a:t>pz</a:t>
            </a:r>
            <a:r>
              <a:rPr lang="en-US" altLang="zh-TW" dirty="0"/>
              <a:t> of z times the determinant of inverse Jacobian of the generator </a:t>
            </a:r>
            <a:r>
              <a:rPr lang="en-US" altLang="zh-TW" dirty="0" err="1"/>
              <a:t>Fzx</a:t>
            </a:r>
            <a:r>
              <a:rPr lang="en-US" altLang="zh-TW" dirty="0"/>
              <a:t>. Applying log function and the inverse function theorem to the whole equation, we can get this equation, where </a:t>
            </a:r>
            <a:r>
              <a:rPr lang="en-US" altLang="zh-TW" dirty="0" err="1"/>
              <a:t>Rxz</a:t>
            </a:r>
            <a:r>
              <a:rPr lang="en-US" altLang="zh-TW" dirty="0"/>
              <a:t> now is represented the determinant. Basically, this is an important governing equation we used to derive the loss functions used for training model. </a:t>
            </a:r>
          </a:p>
          <a:p>
            <a:endParaRPr lang="zh-TW" altLang="en-US" dirty="0"/>
          </a:p>
        </p:txBody>
      </p:sp>
      <p:sp>
        <p:nvSpPr>
          <p:cNvPr id="4" name="投影片編號版面配置區 3"/>
          <p:cNvSpPr>
            <a:spLocks noGrp="1"/>
          </p:cNvSpPr>
          <p:nvPr>
            <p:ph type="sldNum" sz="quarter" idx="5"/>
          </p:nvPr>
        </p:nvSpPr>
        <p:spPr/>
        <p:txBody>
          <a:bodyPr/>
          <a:lstStyle/>
          <a:p>
            <a:fld id="{CDFBB35E-E38B-481E-B6B2-691FC3562143}" type="slidenum">
              <a:rPr lang="zh-TW" altLang="en-US" smtClean="0"/>
              <a:t>5</a:t>
            </a:fld>
            <a:endParaRPr lang="zh-TW" altLang="en-US"/>
          </a:p>
        </p:txBody>
      </p:sp>
    </p:spTree>
    <p:extLst>
      <p:ext uri="{BB962C8B-B14F-4D97-AF65-F5344CB8AC3E}">
        <p14:creationId xmlns:p14="http://schemas.microsoft.com/office/powerpoint/2010/main" val="128319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 we just showed, this is the underlying equation of the Boltzmann generator, so let’s take a closer look it. Apparently, px of x is what we want, and we only have samples in the configuration space, which is the variable x. From this equation we can know that log px of x can be calculated by adding up two logarithmic terms. The first one is the log of the probability of the inverse generator, while the other one is the determinant of the inverse generator. Since this equation is only related to the inverse generator, this equation implies that the accuracy and the efficiency of the Boltzmann generator are all depends on how we train the inverse generator. To ensure that The Boltzmann generator is computationally cheap, we have to make sure that the computation of inverting the transformation function in the inverse generator and the determinant of the inverse generator have to be efficient.</a:t>
            </a:r>
          </a:p>
          <a:p>
            <a:endParaRPr lang="en-US" altLang="zh-TW" dirty="0"/>
          </a:p>
          <a:p>
            <a:r>
              <a:rPr lang="en-US" altLang="zh-TW" dirty="0"/>
              <a:t>However, how do we make sure that both of these computations are efficient? </a:t>
            </a:r>
            <a:endParaRPr lang="zh-TW" altLang="en-US" dirty="0"/>
          </a:p>
        </p:txBody>
      </p:sp>
      <p:sp>
        <p:nvSpPr>
          <p:cNvPr id="4" name="投影片編號版面配置區 3"/>
          <p:cNvSpPr>
            <a:spLocks noGrp="1"/>
          </p:cNvSpPr>
          <p:nvPr>
            <p:ph type="sldNum" sz="quarter" idx="5"/>
          </p:nvPr>
        </p:nvSpPr>
        <p:spPr/>
        <p:txBody>
          <a:bodyPr/>
          <a:lstStyle/>
          <a:p>
            <a:fld id="{CDFBB35E-E38B-481E-B6B2-691FC3562143}" type="slidenum">
              <a:rPr lang="zh-TW" altLang="en-US" smtClean="0"/>
              <a:t>6</a:t>
            </a:fld>
            <a:endParaRPr lang="zh-TW" altLang="en-US"/>
          </a:p>
        </p:txBody>
      </p:sp>
    </p:spTree>
    <p:extLst>
      <p:ext uri="{BB962C8B-B14F-4D97-AF65-F5344CB8AC3E}">
        <p14:creationId xmlns:p14="http://schemas.microsoft.com/office/powerpoint/2010/main" val="4223769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5">
                    <a:lumMod val="40000"/>
                    <a:lumOff val="60000"/>
                  </a:schemeClr>
                </a:solidFill>
                <a:latin typeface="Garamond" panose="02020404030301010803" pitchFamily="18" charset="0"/>
                <a:cs typeface="Calibri Light" panose="020F0302020204030204" pitchFamily="34" charset="0"/>
              </a:rPr>
              <a:t>The ordering of the two channels in a layer is reverse after each iteration</a:t>
            </a:r>
            <a:endParaRPr lang="zh-TW" altLang="en-US" sz="1200" b="1" dirty="0">
              <a:solidFill>
                <a:schemeClr val="accent5">
                  <a:lumMod val="40000"/>
                  <a:lumOff val="60000"/>
                </a:schemeClr>
              </a:solidFill>
              <a:latin typeface="Garamond" panose="02020404030301010803" pitchFamily="18" charset="0"/>
              <a:cs typeface="Calibri Light" panose="020F030202020403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DFBB35E-E38B-481E-B6B2-691FC3562143}" type="slidenum">
              <a:rPr lang="zh-TW" altLang="en-US" smtClean="0"/>
              <a:t>7</a:t>
            </a:fld>
            <a:endParaRPr lang="zh-TW" altLang="en-US"/>
          </a:p>
        </p:txBody>
      </p:sp>
    </p:spTree>
    <p:extLst>
      <p:ext uri="{BB962C8B-B14F-4D97-AF65-F5344CB8AC3E}">
        <p14:creationId xmlns:p14="http://schemas.microsoft.com/office/powerpoint/2010/main" val="941552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a:solidFill>
                  <a:schemeClr val="tx1"/>
                </a:solidFill>
                <a:effectLst/>
                <a:latin typeface="+mn-lt"/>
                <a:ea typeface="+mn-ea"/>
                <a:cs typeface="+mn-cs"/>
              </a:rPr>
              <a:t>Kullback</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Leibler</a:t>
            </a:r>
            <a:r>
              <a:rPr lang="en-US" altLang="zh-TW" sz="1200" b="0" i="0" kern="1200" dirty="0">
                <a:solidFill>
                  <a:schemeClr val="tx1"/>
                </a:solidFill>
                <a:effectLst/>
                <a:latin typeface="+mn-lt"/>
                <a:ea typeface="+mn-ea"/>
                <a:cs typeface="+mn-cs"/>
              </a:rPr>
              <a:t> </a:t>
            </a:r>
          </a:p>
          <a:p>
            <a:r>
              <a:rPr lang="en-US" altLang="zh-TW" sz="1200" b="0" i="0" kern="1200" dirty="0">
                <a:solidFill>
                  <a:schemeClr val="tx1"/>
                </a:solidFill>
                <a:effectLst/>
                <a:latin typeface="+mn-lt"/>
                <a:ea typeface="+mn-ea"/>
                <a:cs typeface="+mn-cs"/>
              </a:rPr>
              <a:t>First term and second term</a:t>
            </a:r>
            <a:endParaRPr lang="zh-TW" altLang="en-US" dirty="0"/>
          </a:p>
        </p:txBody>
      </p:sp>
      <p:sp>
        <p:nvSpPr>
          <p:cNvPr id="4" name="投影片編號版面配置區 3"/>
          <p:cNvSpPr>
            <a:spLocks noGrp="1"/>
          </p:cNvSpPr>
          <p:nvPr>
            <p:ph type="sldNum" sz="quarter" idx="5"/>
          </p:nvPr>
        </p:nvSpPr>
        <p:spPr/>
        <p:txBody>
          <a:bodyPr/>
          <a:lstStyle/>
          <a:p>
            <a:fld id="{CDFBB35E-E38B-481E-B6B2-691FC3562143}" type="slidenum">
              <a:rPr lang="zh-TW" altLang="en-US" smtClean="0"/>
              <a:t>8</a:t>
            </a:fld>
            <a:endParaRPr lang="zh-TW" altLang="en-US"/>
          </a:p>
        </p:txBody>
      </p:sp>
    </p:spTree>
    <p:extLst>
      <p:ext uri="{BB962C8B-B14F-4D97-AF65-F5344CB8AC3E}">
        <p14:creationId xmlns:p14="http://schemas.microsoft.com/office/powerpoint/2010/main" val="3290696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DFBB35E-E38B-481E-B6B2-691FC3562143}" type="slidenum">
              <a:rPr lang="zh-TW" altLang="en-US" smtClean="0"/>
              <a:t>10</a:t>
            </a:fld>
            <a:endParaRPr lang="zh-TW" altLang="en-US"/>
          </a:p>
        </p:txBody>
      </p:sp>
    </p:spTree>
    <p:extLst>
      <p:ext uri="{BB962C8B-B14F-4D97-AF65-F5344CB8AC3E}">
        <p14:creationId xmlns:p14="http://schemas.microsoft.com/office/powerpoint/2010/main" val="451305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2864C9-EE21-4CC6-924F-DFC8AEF3D3B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DD91C46-DE09-4F64-A53E-3D1C41F7FE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8E3C9B6-7DE1-4096-9919-BDA8214CF55B}"/>
              </a:ext>
            </a:extLst>
          </p:cNvPr>
          <p:cNvSpPr>
            <a:spLocks noGrp="1"/>
          </p:cNvSpPr>
          <p:nvPr>
            <p:ph type="dt" sz="half" idx="10"/>
          </p:nvPr>
        </p:nvSpPr>
        <p:spPr/>
        <p:txBody>
          <a:bodyPr/>
          <a:lstStyle/>
          <a:p>
            <a:fld id="{D55EBC5D-0521-420C-A29F-BEB9CDC4D6C7}" type="datetimeFigureOut">
              <a:rPr lang="zh-TW" altLang="en-US" smtClean="0"/>
              <a:t>2020/4/21</a:t>
            </a:fld>
            <a:endParaRPr lang="zh-TW" altLang="en-US"/>
          </a:p>
        </p:txBody>
      </p:sp>
      <p:sp>
        <p:nvSpPr>
          <p:cNvPr id="5" name="頁尾版面配置區 4">
            <a:extLst>
              <a:ext uri="{FF2B5EF4-FFF2-40B4-BE49-F238E27FC236}">
                <a16:creationId xmlns:a16="http://schemas.microsoft.com/office/drawing/2014/main" id="{787DC484-42BE-4F4F-B37D-88A4FAD798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2645D7C-7EB6-4CD2-8453-7C5687E0C3B2}"/>
              </a:ext>
            </a:extLst>
          </p:cNvPr>
          <p:cNvSpPr>
            <a:spLocks noGrp="1"/>
          </p:cNvSpPr>
          <p:nvPr>
            <p:ph type="sldNum" sz="quarter" idx="12"/>
          </p:nvPr>
        </p:nvSpPr>
        <p:spPr/>
        <p:txBody>
          <a:bodyPr/>
          <a:lstStyle/>
          <a:p>
            <a:fld id="{31A207D1-FC9D-42FD-8F29-EF52E92CAC8D}" type="slidenum">
              <a:rPr lang="zh-TW" altLang="en-US" smtClean="0"/>
              <a:t>‹#›</a:t>
            </a:fld>
            <a:endParaRPr lang="zh-TW" altLang="en-US"/>
          </a:p>
        </p:txBody>
      </p:sp>
    </p:spTree>
    <p:extLst>
      <p:ext uri="{BB962C8B-B14F-4D97-AF65-F5344CB8AC3E}">
        <p14:creationId xmlns:p14="http://schemas.microsoft.com/office/powerpoint/2010/main" val="3721382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BAA52C-19A0-4D18-9F88-DDF27DDB9FF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7A7CD2B-ED34-47FE-88D4-A210246C6FE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0719027-19D9-4EC5-B7E7-9102DDD26573}"/>
              </a:ext>
            </a:extLst>
          </p:cNvPr>
          <p:cNvSpPr>
            <a:spLocks noGrp="1"/>
          </p:cNvSpPr>
          <p:nvPr>
            <p:ph type="dt" sz="half" idx="10"/>
          </p:nvPr>
        </p:nvSpPr>
        <p:spPr/>
        <p:txBody>
          <a:bodyPr/>
          <a:lstStyle/>
          <a:p>
            <a:fld id="{D55EBC5D-0521-420C-A29F-BEB9CDC4D6C7}" type="datetimeFigureOut">
              <a:rPr lang="zh-TW" altLang="en-US" smtClean="0"/>
              <a:t>2020/4/21</a:t>
            </a:fld>
            <a:endParaRPr lang="zh-TW" altLang="en-US"/>
          </a:p>
        </p:txBody>
      </p:sp>
      <p:sp>
        <p:nvSpPr>
          <p:cNvPr id="5" name="頁尾版面配置區 4">
            <a:extLst>
              <a:ext uri="{FF2B5EF4-FFF2-40B4-BE49-F238E27FC236}">
                <a16:creationId xmlns:a16="http://schemas.microsoft.com/office/drawing/2014/main" id="{874D2987-49A8-4973-A794-2B27D4C35DD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47FC44-D76A-4636-B0E0-E0BC82E1B40E}"/>
              </a:ext>
            </a:extLst>
          </p:cNvPr>
          <p:cNvSpPr>
            <a:spLocks noGrp="1"/>
          </p:cNvSpPr>
          <p:nvPr>
            <p:ph type="sldNum" sz="quarter" idx="12"/>
          </p:nvPr>
        </p:nvSpPr>
        <p:spPr/>
        <p:txBody>
          <a:bodyPr/>
          <a:lstStyle/>
          <a:p>
            <a:fld id="{31A207D1-FC9D-42FD-8F29-EF52E92CAC8D}" type="slidenum">
              <a:rPr lang="zh-TW" altLang="en-US" smtClean="0"/>
              <a:t>‹#›</a:t>
            </a:fld>
            <a:endParaRPr lang="zh-TW" altLang="en-US"/>
          </a:p>
        </p:txBody>
      </p:sp>
    </p:spTree>
    <p:extLst>
      <p:ext uri="{BB962C8B-B14F-4D97-AF65-F5344CB8AC3E}">
        <p14:creationId xmlns:p14="http://schemas.microsoft.com/office/powerpoint/2010/main" val="1698351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7E82497-FC48-42B8-9592-7D8ABF14E8A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02816B9-B47C-47EE-A3C5-A20D2927381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218B08-B0E6-4298-85ED-4B798A9E225E}"/>
              </a:ext>
            </a:extLst>
          </p:cNvPr>
          <p:cNvSpPr>
            <a:spLocks noGrp="1"/>
          </p:cNvSpPr>
          <p:nvPr>
            <p:ph type="dt" sz="half" idx="10"/>
          </p:nvPr>
        </p:nvSpPr>
        <p:spPr/>
        <p:txBody>
          <a:bodyPr/>
          <a:lstStyle/>
          <a:p>
            <a:fld id="{D55EBC5D-0521-420C-A29F-BEB9CDC4D6C7}" type="datetimeFigureOut">
              <a:rPr lang="zh-TW" altLang="en-US" smtClean="0"/>
              <a:t>2020/4/21</a:t>
            </a:fld>
            <a:endParaRPr lang="zh-TW" altLang="en-US"/>
          </a:p>
        </p:txBody>
      </p:sp>
      <p:sp>
        <p:nvSpPr>
          <p:cNvPr id="5" name="頁尾版面配置區 4">
            <a:extLst>
              <a:ext uri="{FF2B5EF4-FFF2-40B4-BE49-F238E27FC236}">
                <a16:creationId xmlns:a16="http://schemas.microsoft.com/office/drawing/2014/main" id="{E6E69F36-9567-4C47-9841-CF0F06A18ED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46BDA15-87A2-40D7-AC29-73637174B3D3}"/>
              </a:ext>
            </a:extLst>
          </p:cNvPr>
          <p:cNvSpPr>
            <a:spLocks noGrp="1"/>
          </p:cNvSpPr>
          <p:nvPr>
            <p:ph type="sldNum" sz="quarter" idx="12"/>
          </p:nvPr>
        </p:nvSpPr>
        <p:spPr/>
        <p:txBody>
          <a:bodyPr/>
          <a:lstStyle/>
          <a:p>
            <a:fld id="{31A207D1-FC9D-42FD-8F29-EF52E92CAC8D}" type="slidenum">
              <a:rPr lang="zh-TW" altLang="en-US" smtClean="0"/>
              <a:t>‹#›</a:t>
            </a:fld>
            <a:endParaRPr lang="zh-TW" altLang="en-US"/>
          </a:p>
        </p:txBody>
      </p:sp>
    </p:spTree>
    <p:extLst>
      <p:ext uri="{BB962C8B-B14F-4D97-AF65-F5344CB8AC3E}">
        <p14:creationId xmlns:p14="http://schemas.microsoft.com/office/powerpoint/2010/main" val="173505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17F71656-0BED-4F99-A085-3718D45921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4" descr="ãcu boulder ppt templateãçåçæå°çµæ">
            <a:extLst>
              <a:ext uri="{FF2B5EF4-FFF2-40B4-BE49-F238E27FC236}">
                <a16:creationId xmlns:a16="http://schemas.microsoft.com/office/drawing/2014/main" id="{21FC561A-B978-4F3A-A059-8A450FA6C7E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00469" y="5939004"/>
            <a:ext cx="1917260" cy="669359"/>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8D799939-7252-43B0-8B23-67F4536FF781}"/>
              </a:ext>
            </a:extLst>
          </p:cNvPr>
          <p:cNvSpPr txBox="1"/>
          <p:nvPr userDrawn="1"/>
        </p:nvSpPr>
        <p:spPr>
          <a:xfrm>
            <a:off x="3262774" y="6251548"/>
            <a:ext cx="7270407" cy="338554"/>
          </a:xfrm>
          <a:prstGeom prst="rect">
            <a:avLst/>
          </a:prstGeom>
          <a:noFill/>
        </p:spPr>
        <p:txBody>
          <a:bodyPr wrap="square" rtlCol="0">
            <a:spAutoFit/>
          </a:bodyPr>
          <a:lstStyle/>
          <a:p>
            <a:r>
              <a:rPr kumimoji="1" lang="en-US" altLang="zh-TW" sz="1600" dirty="0">
                <a:solidFill>
                  <a:schemeClr val="bg1"/>
                </a:solidFill>
                <a:latin typeface="Garamond" panose="02020404030301010803" pitchFamily="18" charset="0"/>
                <a:cs typeface="Calibri Light" panose="020F0302020204030204" pitchFamily="34" charset="0"/>
              </a:rPr>
              <a:t>Department of Chemical and Biological Engineering, University of Colorado Boulder</a:t>
            </a:r>
          </a:p>
        </p:txBody>
      </p:sp>
    </p:spTree>
    <p:extLst>
      <p:ext uri="{BB962C8B-B14F-4D97-AF65-F5344CB8AC3E}">
        <p14:creationId xmlns:p14="http://schemas.microsoft.com/office/powerpoint/2010/main" val="2295076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A5FFC2-2BAC-4D4B-BFE9-778D636C08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EAB6224C-55E1-465D-B269-FD5D3A49D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87DCA5D9-BC86-4492-A07E-D25EACC7719D}"/>
              </a:ext>
            </a:extLst>
          </p:cNvPr>
          <p:cNvSpPr>
            <a:spLocks noGrp="1"/>
          </p:cNvSpPr>
          <p:nvPr>
            <p:ph type="dt" sz="half" idx="10"/>
          </p:nvPr>
        </p:nvSpPr>
        <p:spPr/>
        <p:txBody>
          <a:bodyPr/>
          <a:lstStyle/>
          <a:p>
            <a:fld id="{D55EBC5D-0521-420C-A29F-BEB9CDC4D6C7}" type="datetimeFigureOut">
              <a:rPr lang="zh-TW" altLang="en-US" smtClean="0"/>
              <a:t>2020/4/21</a:t>
            </a:fld>
            <a:endParaRPr lang="zh-TW" altLang="en-US"/>
          </a:p>
        </p:txBody>
      </p:sp>
      <p:sp>
        <p:nvSpPr>
          <p:cNvPr id="5" name="頁尾版面配置區 4">
            <a:extLst>
              <a:ext uri="{FF2B5EF4-FFF2-40B4-BE49-F238E27FC236}">
                <a16:creationId xmlns:a16="http://schemas.microsoft.com/office/drawing/2014/main" id="{472A2FC8-EAE1-44B0-B9A9-4B8C645F4CF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78AAB8-A27A-4EEB-B911-F94CB7C06D93}"/>
              </a:ext>
            </a:extLst>
          </p:cNvPr>
          <p:cNvSpPr>
            <a:spLocks noGrp="1"/>
          </p:cNvSpPr>
          <p:nvPr>
            <p:ph type="sldNum" sz="quarter" idx="12"/>
          </p:nvPr>
        </p:nvSpPr>
        <p:spPr/>
        <p:txBody>
          <a:bodyPr/>
          <a:lstStyle/>
          <a:p>
            <a:fld id="{31A207D1-FC9D-42FD-8F29-EF52E92CAC8D}" type="slidenum">
              <a:rPr lang="zh-TW" altLang="en-US" smtClean="0"/>
              <a:t>‹#›</a:t>
            </a:fld>
            <a:endParaRPr lang="zh-TW" altLang="en-US"/>
          </a:p>
        </p:txBody>
      </p:sp>
      <p:pic>
        <p:nvPicPr>
          <p:cNvPr id="7" name="Picture 4" descr="ãcu boulder ppt templateãçåçæå°çµæ">
            <a:extLst>
              <a:ext uri="{FF2B5EF4-FFF2-40B4-BE49-F238E27FC236}">
                <a16:creationId xmlns:a16="http://schemas.microsoft.com/office/drawing/2014/main" id="{876B42D9-CBC5-4F0C-A956-F0036018C4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027" y="6045132"/>
            <a:ext cx="1917260" cy="669359"/>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CA431AD-4DC0-4324-9E72-9DE7642458AB}"/>
              </a:ext>
            </a:extLst>
          </p:cNvPr>
          <p:cNvSpPr txBox="1"/>
          <p:nvPr userDrawn="1"/>
        </p:nvSpPr>
        <p:spPr>
          <a:xfrm>
            <a:off x="3015872" y="6336979"/>
            <a:ext cx="9021257" cy="400110"/>
          </a:xfrm>
          <a:prstGeom prst="rect">
            <a:avLst/>
          </a:prstGeom>
          <a:noFill/>
        </p:spPr>
        <p:txBody>
          <a:bodyPr wrap="square" rtlCol="0">
            <a:spAutoFit/>
          </a:bodyPr>
          <a:lstStyle/>
          <a:p>
            <a:r>
              <a:rPr kumimoji="1" lang="en-US" altLang="zh-TW" sz="2000" dirty="0">
                <a:solidFill>
                  <a:schemeClr val="bg1"/>
                </a:solidFill>
                <a:latin typeface="Garamond" panose="02020404030301010803" pitchFamily="18" charset="0"/>
                <a:cs typeface="Calibri Light" panose="020F0302020204030204" pitchFamily="34" charset="0"/>
              </a:rPr>
              <a:t>Department of Chemical and Biological Engineering, University of Colorado Boulder</a:t>
            </a:r>
          </a:p>
        </p:txBody>
      </p:sp>
    </p:spTree>
    <p:extLst>
      <p:ext uri="{BB962C8B-B14F-4D97-AF65-F5344CB8AC3E}">
        <p14:creationId xmlns:p14="http://schemas.microsoft.com/office/powerpoint/2010/main" val="1470623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A84B39-9C5F-47D3-9D91-FE9E54FE383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EAB8C52-452D-4456-9851-E522F1E29BDE}"/>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2803F88D-A06E-4076-A3EC-FCF8E9635AE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45502FC-4E41-4D2E-848E-E0754B6C1FDD}"/>
              </a:ext>
            </a:extLst>
          </p:cNvPr>
          <p:cNvSpPr>
            <a:spLocks noGrp="1"/>
          </p:cNvSpPr>
          <p:nvPr>
            <p:ph type="dt" sz="half" idx="10"/>
          </p:nvPr>
        </p:nvSpPr>
        <p:spPr/>
        <p:txBody>
          <a:bodyPr/>
          <a:lstStyle/>
          <a:p>
            <a:fld id="{D55EBC5D-0521-420C-A29F-BEB9CDC4D6C7}" type="datetimeFigureOut">
              <a:rPr lang="zh-TW" altLang="en-US" smtClean="0"/>
              <a:t>2020/4/21</a:t>
            </a:fld>
            <a:endParaRPr lang="zh-TW" altLang="en-US"/>
          </a:p>
        </p:txBody>
      </p:sp>
      <p:sp>
        <p:nvSpPr>
          <p:cNvPr id="6" name="頁尾版面配置區 5">
            <a:extLst>
              <a:ext uri="{FF2B5EF4-FFF2-40B4-BE49-F238E27FC236}">
                <a16:creationId xmlns:a16="http://schemas.microsoft.com/office/drawing/2014/main" id="{75ADE1D2-554E-422D-A0EA-DEE648F86D7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DF03AC3-918C-4E5E-AC58-379D2B98B8AA}"/>
              </a:ext>
            </a:extLst>
          </p:cNvPr>
          <p:cNvSpPr>
            <a:spLocks noGrp="1"/>
          </p:cNvSpPr>
          <p:nvPr>
            <p:ph type="sldNum" sz="quarter" idx="12"/>
          </p:nvPr>
        </p:nvSpPr>
        <p:spPr/>
        <p:txBody>
          <a:bodyPr/>
          <a:lstStyle/>
          <a:p>
            <a:fld id="{31A207D1-FC9D-42FD-8F29-EF52E92CAC8D}" type="slidenum">
              <a:rPr lang="zh-TW" altLang="en-US" smtClean="0"/>
              <a:t>‹#›</a:t>
            </a:fld>
            <a:endParaRPr lang="zh-TW" altLang="en-US"/>
          </a:p>
        </p:txBody>
      </p:sp>
    </p:spTree>
    <p:extLst>
      <p:ext uri="{BB962C8B-B14F-4D97-AF65-F5344CB8AC3E}">
        <p14:creationId xmlns:p14="http://schemas.microsoft.com/office/powerpoint/2010/main" val="2798432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9C74FA-4720-4D99-B964-E23E15D8FB0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FA64D91-C856-4127-86AB-B0A93BC1CB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60A2833-6DC0-45C6-9C88-1E9A45637ED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05C4E492-5F84-4BAE-990F-2888D5FA8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C0BAEDA-3109-439A-B119-DAEBEA508C9A}"/>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23DB770-CC8C-419D-AB4F-524147E66F3F}"/>
              </a:ext>
            </a:extLst>
          </p:cNvPr>
          <p:cNvSpPr>
            <a:spLocks noGrp="1"/>
          </p:cNvSpPr>
          <p:nvPr>
            <p:ph type="dt" sz="half" idx="10"/>
          </p:nvPr>
        </p:nvSpPr>
        <p:spPr/>
        <p:txBody>
          <a:bodyPr/>
          <a:lstStyle/>
          <a:p>
            <a:fld id="{D55EBC5D-0521-420C-A29F-BEB9CDC4D6C7}" type="datetimeFigureOut">
              <a:rPr lang="zh-TW" altLang="en-US" smtClean="0"/>
              <a:t>2020/4/21</a:t>
            </a:fld>
            <a:endParaRPr lang="zh-TW" altLang="en-US"/>
          </a:p>
        </p:txBody>
      </p:sp>
      <p:sp>
        <p:nvSpPr>
          <p:cNvPr id="8" name="頁尾版面配置區 7">
            <a:extLst>
              <a:ext uri="{FF2B5EF4-FFF2-40B4-BE49-F238E27FC236}">
                <a16:creationId xmlns:a16="http://schemas.microsoft.com/office/drawing/2014/main" id="{F10F9633-C452-4763-BB22-D84FF614AC3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5E71554-00E6-4A8E-9776-3B4BF954483F}"/>
              </a:ext>
            </a:extLst>
          </p:cNvPr>
          <p:cNvSpPr>
            <a:spLocks noGrp="1"/>
          </p:cNvSpPr>
          <p:nvPr>
            <p:ph type="sldNum" sz="quarter" idx="12"/>
          </p:nvPr>
        </p:nvSpPr>
        <p:spPr/>
        <p:txBody>
          <a:bodyPr/>
          <a:lstStyle/>
          <a:p>
            <a:fld id="{31A207D1-FC9D-42FD-8F29-EF52E92CAC8D}" type="slidenum">
              <a:rPr lang="zh-TW" altLang="en-US" smtClean="0"/>
              <a:t>‹#›</a:t>
            </a:fld>
            <a:endParaRPr lang="zh-TW" altLang="en-US"/>
          </a:p>
        </p:txBody>
      </p:sp>
    </p:spTree>
    <p:extLst>
      <p:ext uri="{BB962C8B-B14F-4D97-AF65-F5344CB8AC3E}">
        <p14:creationId xmlns:p14="http://schemas.microsoft.com/office/powerpoint/2010/main" val="2884096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E4EE64-0C9D-4063-9ABA-E3A41EA4939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9E26795-0FAF-4A37-A2BB-7FC718C40362}"/>
              </a:ext>
            </a:extLst>
          </p:cNvPr>
          <p:cNvSpPr>
            <a:spLocks noGrp="1"/>
          </p:cNvSpPr>
          <p:nvPr>
            <p:ph type="dt" sz="half" idx="10"/>
          </p:nvPr>
        </p:nvSpPr>
        <p:spPr/>
        <p:txBody>
          <a:bodyPr/>
          <a:lstStyle/>
          <a:p>
            <a:fld id="{D55EBC5D-0521-420C-A29F-BEB9CDC4D6C7}" type="datetimeFigureOut">
              <a:rPr lang="zh-TW" altLang="en-US" smtClean="0"/>
              <a:t>2020/4/21</a:t>
            </a:fld>
            <a:endParaRPr lang="zh-TW" altLang="en-US"/>
          </a:p>
        </p:txBody>
      </p:sp>
      <p:sp>
        <p:nvSpPr>
          <p:cNvPr id="4" name="頁尾版面配置區 3">
            <a:extLst>
              <a:ext uri="{FF2B5EF4-FFF2-40B4-BE49-F238E27FC236}">
                <a16:creationId xmlns:a16="http://schemas.microsoft.com/office/drawing/2014/main" id="{FFAE496B-E055-421E-8D1E-940EE4DC248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2A1A6B9-5357-4305-96F4-65FB5965A889}"/>
              </a:ext>
            </a:extLst>
          </p:cNvPr>
          <p:cNvSpPr>
            <a:spLocks noGrp="1"/>
          </p:cNvSpPr>
          <p:nvPr>
            <p:ph type="sldNum" sz="quarter" idx="12"/>
          </p:nvPr>
        </p:nvSpPr>
        <p:spPr/>
        <p:txBody>
          <a:bodyPr/>
          <a:lstStyle/>
          <a:p>
            <a:fld id="{31A207D1-FC9D-42FD-8F29-EF52E92CAC8D}" type="slidenum">
              <a:rPr lang="zh-TW" altLang="en-US" smtClean="0"/>
              <a:t>‹#›</a:t>
            </a:fld>
            <a:endParaRPr lang="zh-TW" altLang="en-US"/>
          </a:p>
        </p:txBody>
      </p:sp>
    </p:spTree>
    <p:extLst>
      <p:ext uri="{BB962C8B-B14F-4D97-AF65-F5344CB8AC3E}">
        <p14:creationId xmlns:p14="http://schemas.microsoft.com/office/powerpoint/2010/main" val="66559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BD94B0-C4B8-4E87-8184-D2EC71BDDFEC}"/>
              </a:ext>
            </a:extLst>
          </p:cNvPr>
          <p:cNvSpPr>
            <a:spLocks noGrp="1"/>
          </p:cNvSpPr>
          <p:nvPr>
            <p:ph type="dt" sz="half" idx="10"/>
          </p:nvPr>
        </p:nvSpPr>
        <p:spPr/>
        <p:txBody>
          <a:bodyPr/>
          <a:lstStyle/>
          <a:p>
            <a:fld id="{D55EBC5D-0521-420C-A29F-BEB9CDC4D6C7}" type="datetimeFigureOut">
              <a:rPr lang="zh-TW" altLang="en-US" smtClean="0"/>
              <a:t>2020/4/21</a:t>
            </a:fld>
            <a:endParaRPr lang="zh-TW" altLang="en-US"/>
          </a:p>
        </p:txBody>
      </p:sp>
      <p:sp>
        <p:nvSpPr>
          <p:cNvPr id="3" name="頁尾版面配置區 2">
            <a:extLst>
              <a:ext uri="{FF2B5EF4-FFF2-40B4-BE49-F238E27FC236}">
                <a16:creationId xmlns:a16="http://schemas.microsoft.com/office/drawing/2014/main" id="{62ECF3A1-ECCC-404F-AF3D-F2ACD006BCF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C4C71544-FA7D-4807-825F-2E5437E9E912}"/>
              </a:ext>
            </a:extLst>
          </p:cNvPr>
          <p:cNvSpPr>
            <a:spLocks noGrp="1"/>
          </p:cNvSpPr>
          <p:nvPr>
            <p:ph type="sldNum" sz="quarter" idx="12"/>
          </p:nvPr>
        </p:nvSpPr>
        <p:spPr/>
        <p:txBody>
          <a:bodyPr/>
          <a:lstStyle/>
          <a:p>
            <a:fld id="{31A207D1-FC9D-42FD-8F29-EF52E92CAC8D}" type="slidenum">
              <a:rPr lang="zh-TW" altLang="en-US" smtClean="0"/>
              <a:t>‹#›</a:t>
            </a:fld>
            <a:endParaRPr lang="zh-TW" altLang="en-US"/>
          </a:p>
        </p:txBody>
      </p:sp>
    </p:spTree>
    <p:extLst>
      <p:ext uri="{BB962C8B-B14F-4D97-AF65-F5344CB8AC3E}">
        <p14:creationId xmlns:p14="http://schemas.microsoft.com/office/powerpoint/2010/main" val="2584875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4E9459-F3A0-41BF-8FA0-C2A621F77AF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6F88243-A401-4F27-840C-E3AF5F839E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40ED2DC-AE96-41DA-B8C9-B8E701998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767E446-5AB9-4481-9E26-1F51F65333C1}"/>
              </a:ext>
            </a:extLst>
          </p:cNvPr>
          <p:cNvSpPr>
            <a:spLocks noGrp="1"/>
          </p:cNvSpPr>
          <p:nvPr>
            <p:ph type="dt" sz="half" idx="10"/>
          </p:nvPr>
        </p:nvSpPr>
        <p:spPr/>
        <p:txBody>
          <a:bodyPr/>
          <a:lstStyle/>
          <a:p>
            <a:fld id="{D55EBC5D-0521-420C-A29F-BEB9CDC4D6C7}" type="datetimeFigureOut">
              <a:rPr lang="zh-TW" altLang="en-US" smtClean="0"/>
              <a:t>2020/4/21</a:t>
            </a:fld>
            <a:endParaRPr lang="zh-TW" altLang="en-US"/>
          </a:p>
        </p:txBody>
      </p:sp>
      <p:sp>
        <p:nvSpPr>
          <p:cNvPr id="6" name="頁尾版面配置區 5">
            <a:extLst>
              <a:ext uri="{FF2B5EF4-FFF2-40B4-BE49-F238E27FC236}">
                <a16:creationId xmlns:a16="http://schemas.microsoft.com/office/drawing/2014/main" id="{225DF42A-8BFE-4117-9AD3-EE129E0486A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EE39A68-0EA4-47AE-831A-C705C36E49CA}"/>
              </a:ext>
            </a:extLst>
          </p:cNvPr>
          <p:cNvSpPr>
            <a:spLocks noGrp="1"/>
          </p:cNvSpPr>
          <p:nvPr>
            <p:ph type="sldNum" sz="quarter" idx="12"/>
          </p:nvPr>
        </p:nvSpPr>
        <p:spPr/>
        <p:txBody>
          <a:bodyPr/>
          <a:lstStyle/>
          <a:p>
            <a:fld id="{31A207D1-FC9D-42FD-8F29-EF52E92CAC8D}" type="slidenum">
              <a:rPr lang="zh-TW" altLang="en-US" smtClean="0"/>
              <a:t>‹#›</a:t>
            </a:fld>
            <a:endParaRPr lang="zh-TW" altLang="en-US"/>
          </a:p>
        </p:txBody>
      </p:sp>
    </p:spTree>
    <p:extLst>
      <p:ext uri="{BB962C8B-B14F-4D97-AF65-F5344CB8AC3E}">
        <p14:creationId xmlns:p14="http://schemas.microsoft.com/office/powerpoint/2010/main" val="2811334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E8613A-9306-4C94-B93D-36FEC1708BD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11CAC01-7E81-4C53-B244-3A3AD2197E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6681848-2BCA-45E4-BB54-9E99C1CA07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610A660-6CB2-4D5E-8728-ECA839BD19BB}"/>
              </a:ext>
            </a:extLst>
          </p:cNvPr>
          <p:cNvSpPr>
            <a:spLocks noGrp="1"/>
          </p:cNvSpPr>
          <p:nvPr>
            <p:ph type="dt" sz="half" idx="10"/>
          </p:nvPr>
        </p:nvSpPr>
        <p:spPr/>
        <p:txBody>
          <a:bodyPr/>
          <a:lstStyle/>
          <a:p>
            <a:fld id="{D55EBC5D-0521-420C-A29F-BEB9CDC4D6C7}" type="datetimeFigureOut">
              <a:rPr lang="zh-TW" altLang="en-US" smtClean="0"/>
              <a:t>2020/4/21</a:t>
            </a:fld>
            <a:endParaRPr lang="zh-TW" altLang="en-US"/>
          </a:p>
        </p:txBody>
      </p:sp>
      <p:sp>
        <p:nvSpPr>
          <p:cNvPr id="6" name="頁尾版面配置區 5">
            <a:extLst>
              <a:ext uri="{FF2B5EF4-FFF2-40B4-BE49-F238E27FC236}">
                <a16:creationId xmlns:a16="http://schemas.microsoft.com/office/drawing/2014/main" id="{22B53AB5-B221-4CAB-B37A-D9968FBD2F7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4E8E3BD-4586-42C7-BAF8-78D2D78BE3DC}"/>
              </a:ext>
            </a:extLst>
          </p:cNvPr>
          <p:cNvSpPr>
            <a:spLocks noGrp="1"/>
          </p:cNvSpPr>
          <p:nvPr>
            <p:ph type="sldNum" sz="quarter" idx="12"/>
          </p:nvPr>
        </p:nvSpPr>
        <p:spPr/>
        <p:txBody>
          <a:bodyPr/>
          <a:lstStyle/>
          <a:p>
            <a:fld id="{31A207D1-FC9D-42FD-8F29-EF52E92CAC8D}" type="slidenum">
              <a:rPr lang="zh-TW" altLang="en-US" smtClean="0"/>
              <a:t>‹#›</a:t>
            </a:fld>
            <a:endParaRPr lang="zh-TW" altLang="en-US"/>
          </a:p>
        </p:txBody>
      </p:sp>
    </p:spTree>
    <p:extLst>
      <p:ext uri="{BB962C8B-B14F-4D97-AF65-F5344CB8AC3E}">
        <p14:creationId xmlns:p14="http://schemas.microsoft.com/office/powerpoint/2010/main" val="2425569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0F39EF0-89A6-43E3-8B9C-B1EDB5BFBB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12E93F1-F8A7-4E42-BE29-8D651542C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AAA69B-16EE-4E15-ABCE-BA9733ADA2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EBC5D-0521-420C-A29F-BEB9CDC4D6C7}" type="datetimeFigureOut">
              <a:rPr lang="zh-TW" altLang="en-US" smtClean="0"/>
              <a:t>2020/4/21</a:t>
            </a:fld>
            <a:endParaRPr lang="zh-TW" altLang="en-US"/>
          </a:p>
        </p:txBody>
      </p:sp>
      <p:sp>
        <p:nvSpPr>
          <p:cNvPr id="5" name="頁尾版面配置區 4">
            <a:extLst>
              <a:ext uri="{FF2B5EF4-FFF2-40B4-BE49-F238E27FC236}">
                <a16:creationId xmlns:a16="http://schemas.microsoft.com/office/drawing/2014/main" id="{E825A270-79E5-4ED1-92BC-FF104FA537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B3B8D40-D4CB-4A53-9174-4960D1F461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A207D1-FC9D-42FD-8F29-EF52E92CAC8D}" type="slidenum">
              <a:rPr lang="zh-TW" altLang="en-US" smtClean="0"/>
              <a:t>‹#›</a:t>
            </a:fld>
            <a:endParaRPr lang="zh-TW" altLang="en-US"/>
          </a:p>
        </p:txBody>
      </p:sp>
    </p:spTree>
    <p:extLst>
      <p:ext uri="{BB962C8B-B14F-4D97-AF65-F5344CB8AC3E}">
        <p14:creationId xmlns:p14="http://schemas.microsoft.com/office/powerpoint/2010/main" val="1016736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2.xml"/><Relationship Id="rId7" Type="http://schemas.microsoft.com/office/2007/relationships/hdphoto" Target="../media/hdphoto24.wdp"/><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microsoft.com/office/2007/relationships/hdphoto" Target="../media/hdphoto25.wdp"/></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notesSlide" Target="../notesSlides/notesSlide5.xml"/><Relationship Id="rId26" Type="http://schemas.microsoft.com/office/2007/relationships/hdphoto" Target="../media/hdphoto4.wdp"/><Relationship Id="rId39" Type="http://schemas.openxmlformats.org/officeDocument/2006/relationships/image" Target="../media/image17.png"/><Relationship Id="rId21" Type="http://schemas.openxmlformats.org/officeDocument/2006/relationships/image" Target="../media/image8.png"/><Relationship Id="rId34" Type="http://schemas.microsoft.com/office/2007/relationships/hdphoto" Target="../media/hdphoto8.wdp"/><Relationship Id="rId42" Type="http://schemas.microsoft.com/office/2007/relationships/hdphoto" Target="../media/hdphoto12.wdp"/><Relationship Id="rId47" Type="http://schemas.microsoft.com/office/2007/relationships/hdphoto" Target="../media/hdphoto14.wdp"/><Relationship Id="rId50" Type="http://schemas.openxmlformats.org/officeDocument/2006/relationships/image" Target="../media/image23.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image" Target="../media/image12.png"/><Relationship Id="rId11" Type="http://schemas.openxmlformats.org/officeDocument/2006/relationships/tags" Target="../tags/tag11.xml"/><Relationship Id="rId24" Type="http://schemas.microsoft.com/office/2007/relationships/hdphoto" Target="../media/hdphoto3.wdp"/><Relationship Id="rId32" Type="http://schemas.microsoft.com/office/2007/relationships/hdphoto" Target="../media/hdphoto7.wdp"/><Relationship Id="rId37" Type="http://schemas.openxmlformats.org/officeDocument/2006/relationships/image" Target="../media/image16.png"/><Relationship Id="rId40" Type="http://schemas.microsoft.com/office/2007/relationships/hdphoto" Target="../media/hdphoto11.wdp"/><Relationship Id="rId45" Type="http://schemas.openxmlformats.org/officeDocument/2006/relationships/image" Target="../media/image21.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9.png"/><Relationship Id="rId28" Type="http://schemas.microsoft.com/office/2007/relationships/hdphoto" Target="../media/hdphoto5.wdp"/><Relationship Id="rId36" Type="http://schemas.microsoft.com/office/2007/relationships/hdphoto" Target="../media/hdphoto9.wdp"/><Relationship Id="rId49" Type="http://schemas.microsoft.com/office/2007/relationships/hdphoto" Target="../media/hdphoto15.wdp"/><Relationship Id="rId10" Type="http://schemas.openxmlformats.org/officeDocument/2006/relationships/tags" Target="../tags/tag10.xml"/><Relationship Id="rId19" Type="http://schemas.openxmlformats.org/officeDocument/2006/relationships/image" Target="../media/image7.png"/><Relationship Id="rId31" Type="http://schemas.openxmlformats.org/officeDocument/2006/relationships/image" Target="../media/image13.png"/><Relationship Id="rId44" Type="http://schemas.microsoft.com/office/2007/relationships/hdphoto" Target="../media/hdphoto13.wd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microsoft.com/office/2007/relationships/hdphoto" Target="../media/hdphoto2.wdp"/><Relationship Id="rId27" Type="http://schemas.openxmlformats.org/officeDocument/2006/relationships/image" Target="../media/image11.png"/><Relationship Id="rId30" Type="http://schemas.microsoft.com/office/2007/relationships/hdphoto" Target="../media/hdphoto6.wdp"/><Relationship Id="rId35" Type="http://schemas.openxmlformats.org/officeDocument/2006/relationships/image" Target="../media/image15.png"/><Relationship Id="rId43" Type="http://schemas.openxmlformats.org/officeDocument/2006/relationships/image" Target="../media/image19.png"/><Relationship Id="rId48" Type="http://schemas.openxmlformats.org/officeDocument/2006/relationships/image" Target="../media/image22.png"/><Relationship Id="rId8" Type="http://schemas.openxmlformats.org/officeDocument/2006/relationships/tags" Target="../tags/tag8.xml"/><Relationship Id="rId51" Type="http://schemas.microsoft.com/office/2007/relationships/hdphoto" Target="../media/hdphoto16.wdp"/><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slideLayout" Target="../slideLayouts/slideLayout2.xml"/><Relationship Id="rId25" Type="http://schemas.openxmlformats.org/officeDocument/2006/relationships/image" Target="../media/image10.png"/><Relationship Id="rId33" Type="http://schemas.openxmlformats.org/officeDocument/2006/relationships/image" Target="../media/image14.png"/><Relationship Id="rId38" Type="http://schemas.microsoft.com/office/2007/relationships/hdphoto" Target="../media/hdphoto10.wdp"/><Relationship Id="rId46" Type="http://schemas.openxmlformats.org/officeDocument/2006/relationships/image" Target="../media/image20.png"/><Relationship Id="rId20" Type="http://schemas.microsoft.com/office/2007/relationships/hdphoto" Target="../media/hdphoto1.wdp"/><Relationship Id="rId41" Type="http://schemas.openxmlformats.org/officeDocument/2006/relationships/image" Target="../media/image18.png"/><Relationship Id="rId1" Type="http://schemas.openxmlformats.org/officeDocument/2006/relationships/tags" Target="../tags/tag1.xml"/><Relationship Id="rId6" Type="http://schemas.openxmlformats.org/officeDocument/2006/relationships/tags" Target="../tags/tag6.xml"/></Relationships>
</file>

<file path=ppt/slides/_rels/slide6.xml.rels><?xml version="1.0" encoding="UTF-8" standalone="yes"?>
<Relationships xmlns="http://schemas.openxmlformats.org/package/2006/relationships"><Relationship Id="rId8" Type="http://schemas.microsoft.com/office/2007/relationships/hdphoto" Target="../media/hdphoto17.wdp"/><Relationship Id="rId13" Type="http://schemas.openxmlformats.org/officeDocument/2006/relationships/image" Target="../media/image29.png"/><Relationship Id="rId3" Type="http://schemas.openxmlformats.org/officeDocument/2006/relationships/tags" Target="../tags/tag19.xml"/><Relationship Id="rId7" Type="http://schemas.openxmlformats.org/officeDocument/2006/relationships/image" Target="../media/image24.png"/><Relationship Id="rId12" Type="http://schemas.microsoft.com/office/2007/relationships/hdphoto" Target="../media/hdphoto18.wdp"/><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5.png"/><Relationship Id="rId11" Type="http://schemas.openxmlformats.org/officeDocument/2006/relationships/image" Target="../media/image26.png"/><Relationship Id="rId5" Type="http://schemas.openxmlformats.org/officeDocument/2006/relationships/notesSlide" Target="../notesSlides/notesSlide6.xml"/><Relationship Id="rId10" Type="http://schemas.openxmlformats.org/officeDocument/2006/relationships/image" Target="../media/image28.png"/><Relationship Id="rId4" Type="http://schemas.openxmlformats.org/officeDocument/2006/relationships/slideLayout" Target="../slideLayouts/slideLayout2.xml"/><Relationship Id="rId9" Type="http://schemas.openxmlformats.org/officeDocument/2006/relationships/image" Target="../media/image27.png"/><Relationship Id="rId14" Type="http://schemas.microsoft.com/office/2007/relationships/hdphoto" Target="../media/hdphoto19.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0.xml"/><Relationship Id="rId5" Type="http://schemas.microsoft.com/office/2007/relationships/hdphoto" Target="../media/hdphoto18.wdp"/><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1.xml"/><Relationship Id="rId6" Type="http://schemas.microsoft.com/office/2007/relationships/hdphoto" Target="../media/hdphoto20.wdp"/><Relationship Id="rId5" Type="http://schemas.openxmlformats.org/officeDocument/2006/relationships/image" Target="../media/image30.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4.xml"/><Relationship Id="rId7" Type="http://schemas.microsoft.com/office/2007/relationships/hdphoto" Target="../media/hdphoto21.wdp"/><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2.png"/><Relationship Id="rId11" Type="http://schemas.microsoft.com/office/2007/relationships/hdphoto" Target="../media/hdphoto23.wdp"/><Relationship Id="rId5" Type="http://schemas.openxmlformats.org/officeDocument/2006/relationships/image" Target="../media/image33.png"/><Relationship Id="rId10" Type="http://schemas.openxmlformats.org/officeDocument/2006/relationships/image" Target="../media/image35.png"/><Relationship Id="rId4" Type="http://schemas.openxmlformats.org/officeDocument/2006/relationships/slideLayout" Target="../slideLayouts/slideLayout2.xml"/><Relationship Id="rId9" Type="http://schemas.microsoft.com/office/2007/relationships/hdphoto" Target="../media/hdphoto2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id="{5698DB26-47EA-42EC-B00E-8C5A82560941}"/>
              </a:ext>
            </a:extLst>
          </p:cNvPr>
          <p:cNvPicPr>
            <a:picLocks noChangeAspect="1"/>
          </p:cNvPicPr>
          <p:nvPr/>
        </p:nvPicPr>
        <p:blipFill>
          <a:blip r:embed="rId3"/>
          <a:stretch>
            <a:fillRect/>
          </a:stretch>
        </p:blipFill>
        <p:spPr>
          <a:xfrm>
            <a:off x="6897978" y="1933997"/>
            <a:ext cx="4384702" cy="3981948"/>
          </a:xfrm>
          <a:prstGeom prst="rect">
            <a:avLst/>
          </a:prstGeom>
        </p:spPr>
      </p:pic>
      <p:sp>
        <p:nvSpPr>
          <p:cNvPr id="29" name="文字方塊 28">
            <a:extLst>
              <a:ext uri="{FF2B5EF4-FFF2-40B4-BE49-F238E27FC236}">
                <a16:creationId xmlns:a16="http://schemas.microsoft.com/office/drawing/2014/main" id="{BDD16008-30D1-489A-AD88-632172D4F47B}"/>
              </a:ext>
            </a:extLst>
          </p:cNvPr>
          <p:cNvSpPr txBox="1"/>
          <p:nvPr/>
        </p:nvSpPr>
        <p:spPr>
          <a:xfrm>
            <a:off x="500469" y="491131"/>
            <a:ext cx="11287760" cy="1292662"/>
          </a:xfrm>
          <a:prstGeom prst="rect">
            <a:avLst/>
          </a:prstGeom>
          <a:noFill/>
        </p:spPr>
        <p:txBody>
          <a:bodyPr wrap="square" rtlCol="0">
            <a:spAutoFit/>
          </a:bodyPr>
          <a:lstStyle/>
          <a:p>
            <a:r>
              <a:rPr lang="en-US" altLang="zh-TW" sz="2000" b="1" dirty="0">
                <a:solidFill>
                  <a:schemeClr val="accent4">
                    <a:lumMod val="20000"/>
                    <a:lumOff val="80000"/>
                  </a:schemeClr>
                </a:solidFill>
                <a:effectLst>
                  <a:outerShdw blurRad="38100" dist="38100" dir="2700000" algn="tl">
                    <a:srgbClr val="000000">
                      <a:alpha val="43137"/>
                    </a:srgbClr>
                  </a:outerShdw>
                </a:effectLst>
                <a:latin typeface="Palatino Linotype" panose="02040502050505030304" pitchFamily="18" charset="0"/>
                <a:cs typeface="Calibri Light" panose="020F0302020204030204" pitchFamily="34" charset="0"/>
              </a:rPr>
              <a:t>PHYS 7810 - Computational statistical physics</a:t>
            </a:r>
          </a:p>
          <a:p>
            <a:r>
              <a:rPr lang="en-US" altLang="zh-TW" sz="2900" b="1" dirty="0">
                <a:solidFill>
                  <a:schemeClr val="accent1">
                    <a:lumMod val="40000"/>
                    <a:lumOff val="60000"/>
                  </a:schemeClr>
                </a:solidFill>
                <a:effectLst>
                  <a:outerShdw blurRad="38100" dist="38100" dir="2700000" algn="tl">
                    <a:srgbClr val="000000">
                      <a:alpha val="43137"/>
                    </a:srgbClr>
                  </a:outerShdw>
                </a:effectLst>
                <a:latin typeface="Palatino Linotype" panose="02040502050505030304" pitchFamily="18" charset="0"/>
                <a:cs typeface="Calibri Light" panose="020F0302020204030204" pitchFamily="34" charset="0"/>
              </a:rPr>
              <a:t>Boltzmann generators: Efficient sampling of equilibrium states of many-body system with deep learning </a:t>
            </a:r>
          </a:p>
        </p:txBody>
      </p:sp>
      <p:sp>
        <p:nvSpPr>
          <p:cNvPr id="30" name="文字方塊 29">
            <a:extLst>
              <a:ext uri="{FF2B5EF4-FFF2-40B4-BE49-F238E27FC236}">
                <a16:creationId xmlns:a16="http://schemas.microsoft.com/office/drawing/2014/main" id="{E2EADBD1-D96F-47B3-9FBD-13D821E09FAB}"/>
              </a:ext>
            </a:extLst>
          </p:cNvPr>
          <p:cNvSpPr txBox="1"/>
          <p:nvPr/>
        </p:nvSpPr>
        <p:spPr>
          <a:xfrm>
            <a:off x="1345029" y="2274026"/>
            <a:ext cx="5679073" cy="2948692"/>
          </a:xfrm>
          <a:prstGeom prst="rect">
            <a:avLst/>
          </a:prstGeom>
          <a:noFill/>
        </p:spPr>
        <p:txBody>
          <a:bodyPr wrap="square" rtlCol="0">
            <a:spAutoFit/>
          </a:bodyPr>
          <a:lstStyle/>
          <a:p>
            <a:pPr>
              <a:lnSpc>
                <a:spcPct val="200000"/>
              </a:lnSpc>
            </a:pPr>
            <a:r>
              <a:rPr kumimoji="1" lang="en-US" altLang="zh-TW" sz="2400" b="1" dirty="0">
                <a:solidFill>
                  <a:schemeClr val="accent4">
                    <a:lumMod val="20000"/>
                    <a:lumOff val="80000"/>
                  </a:schemeClr>
                </a:solidFill>
                <a:latin typeface="Garamond" panose="02020404030301010803" pitchFamily="18" charset="0"/>
                <a:ea typeface="Tahoma" panose="020B0604030504040204" pitchFamily="34" charset="0"/>
                <a:cs typeface="Helvetica" panose="020B0604020202020204" pitchFamily="34" charset="0"/>
              </a:rPr>
              <a:t>Final Project Presentation</a:t>
            </a:r>
          </a:p>
          <a:p>
            <a:pPr>
              <a:lnSpc>
                <a:spcPct val="200000"/>
              </a:lnSpc>
            </a:pPr>
            <a:r>
              <a:rPr kumimoji="1" lang="en-US" altLang="zh-TW" sz="2400" b="1" dirty="0">
                <a:solidFill>
                  <a:schemeClr val="bg1"/>
                </a:solidFill>
                <a:latin typeface="Garamond" panose="02020404030301010803" pitchFamily="18" charset="0"/>
                <a:ea typeface="Tahoma" panose="020B0604030504040204" pitchFamily="34" charset="0"/>
                <a:cs typeface="Helvetica" panose="020B0604020202020204" pitchFamily="34" charset="0"/>
              </a:rPr>
              <a:t>Date: 04.23.2020</a:t>
            </a:r>
          </a:p>
          <a:p>
            <a:pPr>
              <a:lnSpc>
                <a:spcPct val="200000"/>
              </a:lnSpc>
            </a:pPr>
            <a:r>
              <a:rPr kumimoji="1" lang="en-US" altLang="zh-TW" sz="2400" b="1" dirty="0">
                <a:solidFill>
                  <a:schemeClr val="bg1"/>
                </a:solidFill>
                <a:latin typeface="Garamond" panose="02020404030301010803" pitchFamily="18" charset="0"/>
                <a:ea typeface="Tahoma" panose="020B0604030504040204" pitchFamily="34" charset="0"/>
                <a:cs typeface="Helvetica" panose="020B0604020202020204" pitchFamily="34" charset="0"/>
              </a:rPr>
              <a:t>Lecturer: Dr. Matt Glaser</a:t>
            </a:r>
          </a:p>
          <a:p>
            <a:pPr>
              <a:lnSpc>
                <a:spcPct val="200000"/>
              </a:lnSpc>
            </a:pPr>
            <a:r>
              <a:rPr kumimoji="1" lang="en-US" altLang="zh-TW" sz="2400" b="1" dirty="0">
                <a:solidFill>
                  <a:schemeClr val="bg1"/>
                </a:solidFill>
                <a:latin typeface="Garamond" panose="02020404030301010803" pitchFamily="18" charset="0"/>
                <a:ea typeface="Tahoma" panose="020B0604030504040204" pitchFamily="34" charset="0"/>
                <a:cs typeface="Helvetica" panose="020B0604020202020204" pitchFamily="34" charset="0"/>
              </a:rPr>
              <a:t>Presenter: Wei-</a:t>
            </a:r>
            <a:r>
              <a:rPr kumimoji="1" lang="en-US" altLang="zh-TW" sz="2400" b="1" dirty="0" err="1">
                <a:solidFill>
                  <a:schemeClr val="bg1"/>
                </a:solidFill>
                <a:latin typeface="Garamond" panose="02020404030301010803" pitchFamily="18" charset="0"/>
                <a:ea typeface="Tahoma" panose="020B0604030504040204" pitchFamily="34" charset="0"/>
                <a:cs typeface="Helvetica" panose="020B0604020202020204" pitchFamily="34" charset="0"/>
              </a:rPr>
              <a:t>Tse</a:t>
            </a:r>
            <a:r>
              <a:rPr kumimoji="1" lang="en-US" altLang="zh-TW" sz="2400" b="1" dirty="0">
                <a:solidFill>
                  <a:schemeClr val="bg1"/>
                </a:solidFill>
                <a:latin typeface="Garamond" panose="02020404030301010803" pitchFamily="18" charset="0"/>
                <a:ea typeface="Tahoma" panose="020B0604030504040204" pitchFamily="34" charset="0"/>
                <a:cs typeface="Helvetica" panose="020B0604020202020204" pitchFamily="34" charset="0"/>
              </a:rPr>
              <a:t> Hsu and Lenny </a:t>
            </a:r>
            <a:r>
              <a:rPr kumimoji="1" lang="en-US" altLang="zh-TW" sz="2400" b="1" dirty="0" err="1">
                <a:solidFill>
                  <a:schemeClr val="bg1"/>
                </a:solidFill>
                <a:latin typeface="Garamond" panose="02020404030301010803" pitchFamily="18" charset="0"/>
                <a:ea typeface="Tahoma" panose="020B0604030504040204" pitchFamily="34" charset="0"/>
                <a:cs typeface="Helvetica" panose="020B0604020202020204" pitchFamily="34" charset="0"/>
              </a:rPr>
              <a:t>Fobe</a:t>
            </a:r>
            <a:endParaRPr kumimoji="1" lang="en-US" altLang="zh-TW" sz="2400" b="1" dirty="0">
              <a:solidFill>
                <a:schemeClr val="bg1"/>
              </a:solidFill>
              <a:latin typeface="Garamond" panose="02020404030301010803" pitchFamily="18" charset="0"/>
              <a:ea typeface="Tahoma" panose="020B0604030504040204" pitchFamily="34" charset="0"/>
              <a:cs typeface="Helvetica" panose="020B0604020202020204" pitchFamily="34" charset="0"/>
            </a:endParaRPr>
          </a:p>
        </p:txBody>
      </p:sp>
      <p:pic>
        <p:nvPicPr>
          <p:cNvPr id="15" name="Picture 4" descr="ãcu boulder ppt templateãçåçæå°çµæ">
            <a:extLst>
              <a:ext uri="{FF2B5EF4-FFF2-40B4-BE49-F238E27FC236}">
                <a16:creationId xmlns:a16="http://schemas.microsoft.com/office/drawing/2014/main" id="{442D7C0A-4F33-4E20-9511-388EF3E00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69" y="5939004"/>
            <a:ext cx="1917260" cy="669359"/>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9C932839-FFA6-423A-BDD7-6D8AB2AF2F8E}"/>
              </a:ext>
            </a:extLst>
          </p:cNvPr>
          <p:cNvSpPr txBox="1"/>
          <p:nvPr/>
        </p:nvSpPr>
        <p:spPr>
          <a:xfrm>
            <a:off x="3262774" y="6251548"/>
            <a:ext cx="7270407" cy="338554"/>
          </a:xfrm>
          <a:prstGeom prst="rect">
            <a:avLst/>
          </a:prstGeom>
          <a:noFill/>
        </p:spPr>
        <p:txBody>
          <a:bodyPr wrap="square" rtlCol="0">
            <a:spAutoFit/>
          </a:bodyPr>
          <a:lstStyle/>
          <a:p>
            <a:r>
              <a:rPr kumimoji="1" lang="en-US" altLang="zh-TW" sz="1600" dirty="0">
                <a:solidFill>
                  <a:schemeClr val="bg1"/>
                </a:solidFill>
                <a:latin typeface="Garamond" panose="02020404030301010803" pitchFamily="18" charset="0"/>
                <a:cs typeface="Calibri Light" panose="020F0302020204030204" pitchFamily="34" charset="0"/>
              </a:rPr>
              <a:t>Department of Chemical and Biological Engineering, University of Colorado Boulder</a:t>
            </a:r>
          </a:p>
        </p:txBody>
      </p:sp>
    </p:spTree>
    <p:extLst>
      <p:ext uri="{BB962C8B-B14F-4D97-AF65-F5344CB8AC3E}">
        <p14:creationId xmlns:p14="http://schemas.microsoft.com/office/powerpoint/2010/main" val="2762857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54132A4-B226-4C07-B329-5738BE836F58}"/>
              </a:ext>
            </a:extLst>
          </p:cNvPr>
          <p:cNvSpPr txBox="1"/>
          <p:nvPr/>
        </p:nvSpPr>
        <p:spPr>
          <a:xfrm>
            <a:off x="522557" y="681712"/>
            <a:ext cx="11359545" cy="523220"/>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We started with double-well potential to construct Boltzmann generators</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A2C03012-D54B-41CA-84BF-B6E409CC9F8D}"/>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Applications of Boltzmann generators – System 1: Double-well potential</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sp>
        <p:nvSpPr>
          <p:cNvPr id="4" name="文字方塊 3">
            <a:extLst>
              <a:ext uri="{FF2B5EF4-FFF2-40B4-BE49-F238E27FC236}">
                <a16:creationId xmlns:a16="http://schemas.microsoft.com/office/drawing/2014/main" id="{092F8226-F948-4B28-959A-827C3D7CB0B4}"/>
              </a:ext>
            </a:extLst>
          </p:cNvPr>
          <p:cNvSpPr txBox="1"/>
          <p:nvPr/>
        </p:nvSpPr>
        <p:spPr>
          <a:xfrm>
            <a:off x="783488" y="1204932"/>
            <a:ext cx="11029447" cy="1840697"/>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Goals for the system:</a:t>
            </a: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Generate samples at both metastable states and compute the free energy difference.</a:t>
            </a: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Plot the free energy profile as a function of the reaction coordinate.</a:t>
            </a: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Assess the Boltzmann generators trained on different loss functions.</a:t>
            </a:r>
          </a:p>
        </p:txBody>
      </p:sp>
      <p:pic>
        <p:nvPicPr>
          <p:cNvPr id="6" name="圖片 5">
            <a:extLst>
              <a:ext uri="{FF2B5EF4-FFF2-40B4-BE49-F238E27FC236}">
                <a16:creationId xmlns:a16="http://schemas.microsoft.com/office/drawing/2014/main" id="{61AB1C20-976C-4C36-8661-AE2BED1A89FB}"/>
              </a:ext>
            </a:extLst>
          </p:cNvPr>
          <p:cNvPicPr>
            <a:picLocks noChangeAspect="1"/>
          </p:cNvPicPr>
          <p:nvPr/>
        </p:nvPicPr>
        <p:blipFill rotWithShape="1">
          <a:blip r:embed="rId3">
            <a:extLst>
              <a:ext uri="{28A0092B-C50C-407E-A947-70E740481C1C}">
                <a14:useLocalDpi xmlns:a14="http://schemas.microsoft.com/office/drawing/2010/main" val="0"/>
              </a:ext>
            </a:extLst>
          </a:blip>
          <a:srcRect l="7986" r="6701"/>
          <a:stretch/>
        </p:blipFill>
        <p:spPr>
          <a:xfrm>
            <a:off x="2061209" y="3288351"/>
            <a:ext cx="8069581" cy="2364717"/>
          </a:xfrm>
          <a:prstGeom prst="rect">
            <a:avLst/>
          </a:prstGeom>
          <a:ln w="28575">
            <a:solidFill>
              <a:srgbClr val="00B0F0"/>
            </a:solidFill>
          </a:ln>
        </p:spPr>
      </p:pic>
    </p:spTree>
    <p:extLst>
      <p:ext uri="{BB962C8B-B14F-4D97-AF65-F5344CB8AC3E}">
        <p14:creationId xmlns:p14="http://schemas.microsoft.com/office/powerpoint/2010/main" val="115461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8C150C10-912E-4914-8ABD-7C9197DFA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488" y="2786602"/>
            <a:ext cx="10287024" cy="2743206"/>
          </a:xfrm>
          <a:prstGeom prst="rect">
            <a:avLst/>
          </a:prstGeom>
          <a:ln w="28575">
            <a:solidFill>
              <a:srgbClr val="00B0F0"/>
            </a:solidFill>
          </a:ln>
        </p:spPr>
      </p:pic>
      <p:sp>
        <p:nvSpPr>
          <p:cNvPr id="2" name="文字方塊 1">
            <a:extLst>
              <a:ext uri="{FF2B5EF4-FFF2-40B4-BE49-F238E27FC236}">
                <a16:creationId xmlns:a16="http://schemas.microsoft.com/office/drawing/2014/main" id="{D54132A4-B226-4C07-B329-5738BE836F58}"/>
              </a:ext>
            </a:extLst>
          </p:cNvPr>
          <p:cNvSpPr txBox="1"/>
          <p:nvPr/>
        </p:nvSpPr>
        <p:spPr>
          <a:xfrm>
            <a:off x="522557" y="681712"/>
            <a:ext cx="11359545" cy="954107"/>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We extracted configuration samples from each energy minima using Monte Carlo (MC) simulations</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A2C03012-D54B-41CA-84BF-B6E409CC9F8D}"/>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Applications of Boltzmann generators – System 1: Double-well potential</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pic>
        <p:nvPicPr>
          <p:cNvPr id="5" name="圖片 4">
            <a:extLst>
              <a:ext uri="{FF2B5EF4-FFF2-40B4-BE49-F238E27FC236}">
                <a16:creationId xmlns:a16="http://schemas.microsoft.com/office/drawing/2014/main" id="{8226D9E0-12ED-4182-B290-5033115BF7C3}"/>
              </a:ext>
            </a:extLst>
          </p:cNvPr>
          <p:cNvPicPr>
            <a:picLocks noChangeAspect="1"/>
          </p:cNvPicPr>
          <p:nvPr/>
        </p:nvPicPr>
        <p:blipFill rotWithShape="1">
          <a:blip r:embed="rId5">
            <a:extLst>
              <a:ext uri="{28A0092B-C50C-407E-A947-70E740481C1C}">
                <a14:useLocalDpi xmlns:a14="http://schemas.microsoft.com/office/drawing/2010/main" val="0"/>
              </a:ext>
            </a:extLst>
          </a:blip>
          <a:srcRect l="7313" r="6400"/>
          <a:stretch/>
        </p:blipFill>
        <p:spPr>
          <a:xfrm>
            <a:off x="1361954" y="2786602"/>
            <a:ext cx="9468092" cy="2743206"/>
          </a:xfrm>
          <a:prstGeom prst="rect">
            <a:avLst/>
          </a:prstGeom>
          <a:ln w="28575">
            <a:solidFill>
              <a:srgbClr val="00B0F0"/>
            </a:solidFill>
          </a:ln>
        </p:spPr>
      </p:pic>
      <p:sp>
        <p:nvSpPr>
          <p:cNvPr id="14" name="文字方塊 13">
            <a:extLst>
              <a:ext uri="{FF2B5EF4-FFF2-40B4-BE49-F238E27FC236}">
                <a16:creationId xmlns:a16="http://schemas.microsoft.com/office/drawing/2014/main" id="{2EE64F7C-3C08-4836-8482-4032BE6DB3F0}"/>
              </a:ext>
            </a:extLst>
          </p:cNvPr>
          <p:cNvSpPr txBox="1"/>
          <p:nvPr/>
        </p:nvSpPr>
        <p:spPr>
          <a:xfrm>
            <a:off x="7767944" y="3405850"/>
            <a:ext cx="1746446" cy="584775"/>
          </a:xfrm>
          <a:prstGeom prst="rect">
            <a:avLst/>
          </a:prstGeom>
          <a:noFill/>
        </p:spPr>
        <p:txBody>
          <a:bodyPr wrap="square" rtlCol="0">
            <a:spAutoFit/>
          </a:bodyPr>
          <a:lstStyle/>
          <a:p>
            <a:r>
              <a:rPr lang="en-US" altLang="zh-TW" sz="1600" b="1" dirty="0">
                <a:latin typeface="Garamond" panose="02020404030301010803" pitchFamily="18" charset="0"/>
                <a:cs typeface="Calibri Light" panose="020F0302020204030204" pitchFamily="34" charset="0"/>
              </a:rPr>
              <a:t>5000 samples for each minimum</a:t>
            </a:r>
            <a:endParaRPr lang="zh-TW" altLang="en-US" sz="1600" b="1" dirty="0">
              <a:latin typeface="Garamond" panose="02020404030301010803" pitchFamily="18" charset="0"/>
              <a:cs typeface="Calibri Light" panose="020F0302020204030204" pitchFamily="34" charset="0"/>
            </a:endParaRPr>
          </a:p>
        </p:txBody>
      </p:sp>
      <p:pic>
        <p:nvPicPr>
          <p:cNvPr id="17" name="圖片 16">
            <a:extLst>
              <a:ext uri="{FF2B5EF4-FFF2-40B4-BE49-F238E27FC236}">
                <a16:creationId xmlns:a16="http://schemas.microsoft.com/office/drawing/2014/main" id="{B7859C27-A04E-4552-91F9-A052DA718888}"/>
              </a:ext>
            </a:extLst>
          </p:cNvPr>
          <p:cNvPicPr>
            <a:picLocks noChangeAspect="1"/>
          </p:cNvPicPr>
          <p:nvPr>
            <p:custDataLst>
              <p:tags r:id="rId1"/>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43549" y="2228785"/>
            <a:ext cx="3504901" cy="318452"/>
          </a:xfrm>
          <a:prstGeom prst="rect">
            <a:avLst/>
          </a:prstGeom>
        </p:spPr>
      </p:pic>
      <p:pic>
        <p:nvPicPr>
          <p:cNvPr id="21" name="圖片 20">
            <a:extLst>
              <a:ext uri="{FF2B5EF4-FFF2-40B4-BE49-F238E27FC236}">
                <a16:creationId xmlns:a16="http://schemas.microsoft.com/office/drawing/2014/main" id="{E845F794-7212-4F3D-9C93-0E7EBE465130}"/>
              </a:ext>
            </a:extLst>
          </p:cNvPr>
          <p:cNvPicPr>
            <a:picLocks noChangeAspect="1"/>
          </p:cNvPicPr>
          <p:nvPr>
            <p:custDataLst>
              <p:tags r:id="rId2"/>
            </p:custDataLst>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364114" y="1683428"/>
            <a:ext cx="5463772" cy="329143"/>
          </a:xfrm>
          <a:prstGeom prst="rect">
            <a:avLst/>
          </a:prstGeom>
        </p:spPr>
      </p:pic>
    </p:spTree>
    <p:extLst>
      <p:ext uri="{BB962C8B-B14F-4D97-AF65-F5344CB8AC3E}">
        <p14:creationId xmlns:p14="http://schemas.microsoft.com/office/powerpoint/2010/main" val="155405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54132A4-B226-4C07-B329-5738BE836F58}"/>
              </a:ext>
            </a:extLst>
          </p:cNvPr>
          <p:cNvSpPr txBox="1"/>
          <p:nvPr/>
        </p:nvSpPr>
        <p:spPr>
          <a:xfrm>
            <a:off x="522557" y="681712"/>
            <a:ext cx="11359545" cy="954107"/>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Boltzmann generators trained on ML loss function was able to generate reasonable configurations in the real space</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A2C03012-D54B-41CA-84BF-B6E409CC9F8D}"/>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Applications of Boltzmann generators – System 1: Double-well potential</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pic>
        <p:nvPicPr>
          <p:cNvPr id="11" name="圖片 10">
            <a:extLst>
              <a:ext uri="{FF2B5EF4-FFF2-40B4-BE49-F238E27FC236}">
                <a16:creationId xmlns:a16="http://schemas.microsoft.com/office/drawing/2014/main" id="{369A7293-4C8A-4AE2-B353-1710B2224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60" y="2020424"/>
            <a:ext cx="4811455" cy="3207636"/>
          </a:xfrm>
          <a:prstGeom prst="rect">
            <a:avLst/>
          </a:prstGeom>
        </p:spPr>
      </p:pic>
      <p:sp>
        <p:nvSpPr>
          <p:cNvPr id="13" name="文字方塊 12">
            <a:extLst>
              <a:ext uri="{FF2B5EF4-FFF2-40B4-BE49-F238E27FC236}">
                <a16:creationId xmlns:a16="http://schemas.microsoft.com/office/drawing/2014/main" id="{0677E485-1054-4673-B5BF-24ACC24FB08B}"/>
              </a:ext>
            </a:extLst>
          </p:cNvPr>
          <p:cNvSpPr txBox="1"/>
          <p:nvPr/>
        </p:nvSpPr>
        <p:spPr>
          <a:xfrm>
            <a:off x="5922961" y="1817497"/>
            <a:ext cx="5721171" cy="3613490"/>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Parameters</a:t>
            </a: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3 NVP blocks </a:t>
            </a: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3 layers per each NVP block</a:t>
            </a: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100 nodes per each layer</a:t>
            </a: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Activation functions: </a:t>
            </a:r>
            <a:r>
              <a:rPr lang="en-US" altLang="zh-TW" sz="2400" dirty="0" err="1">
                <a:solidFill>
                  <a:schemeClr val="bg1"/>
                </a:solidFill>
                <a:latin typeface="Garamond" panose="02020404030301010803" pitchFamily="18" charset="0"/>
                <a:cs typeface="Calibri Light" panose="020F0302020204030204" pitchFamily="34" charset="0"/>
              </a:rPr>
              <a:t>ReLU</a:t>
            </a:r>
            <a:r>
              <a:rPr lang="en-US" altLang="zh-TW" sz="2400" dirty="0">
                <a:solidFill>
                  <a:schemeClr val="bg1"/>
                </a:solidFill>
                <a:latin typeface="Garamond" panose="02020404030301010803" pitchFamily="18" charset="0"/>
                <a:cs typeface="Calibri Light" panose="020F0302020204030204" pitchFamily="34" charset="0"/>
              </a:rPr>
              <a:t> and tanh</a:t>
            </a: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Optimizer: Adam, with LR as 0.001</a:t>
            </a: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Batch size: 1000 samples</a:t>
            </a: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Number of iterations: 200</a:t>
            </a:r>
          </a:p>
        </p:txBody>
      </p:sp>
    </p:spTree>
    <p:extLst>
      <p:ext uri="{BB962C8B-B14F-4D97-AF65-F5344CB8AC3E}">
        <p14:creationId xmlns:p14="http://schemas.microsoft.com/office/powerpoint/2010/main" val="3642632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54132A4-B226-4C07-B329-5738BE836F58}"/>
              </a:ext>
            </a:extLst>
          </p:cNvPr>
          <p:cNvSpPr txBox="1"/>
          <p:nvPr/>
        </p:nvSpPr>
        <p:spPr>
          <a:xfrm>
            <a:off x="522557" y="681712"/>
            <a:ext cx="11359545" cy="954107"/>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Boltzmann generators trained on ML loss function was able to generate reasonable configurations in the real space</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A2C03012-D54B-41CA-84BF-B6E409CC9F8D}"/>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Applications of Boltzmann generators – System 1: Double-well potential</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pic>
        <p:nvPicPr>
          <p:cNvPr id="13" name="圖片 12">
            <a:extLst>
              <a:ext uri="{FF2B5EF4-FFF2-40B4-BE49-F238E27FC236}">
                <a16:creationId xmlns:a16="http://schemas.microsoft.com/office/drawing/2014/main" id="{E444033B-48E8-48AB-82E8-728232D2274C}"/>
              </a:ext>
            </a:extLst>
          </p:cNvPr>
          <p:cNvPicPr>
            <a:picLocks noChangeAspect="1"/>
          </p:cNvPicPr>
          <p:nvPr/>
        </p:nvPicPr>
        <p:blipFill rotWithShape="1">
          <a:blip r:embed="rId2">
            <a:extLst>
              <a:ext uri="{28A0092B-C50C-407E-A947-70E740481C1C}">
                <a14:useLocalDpi xmlns:a14="http://schemas.microsoft.com/office/drawing/2010/main" val="0"/>
              </a:ext>
            </a:extLst>
          </a:blip>
          <a:srcRect l="9350" r="8149"/>
          <a:stretch/>
        </p:blipFill>
        <p:spPr>
          <a:xfrm>
            <a:off x="1423686" y="1924828"/>
            <a:ext cx="10058400" cy="1950720"/>
          </a:xfrm>
          <a:prstGeom prst="rect">
            <a:avLst/>
          </a:prstGeom>
        </p:spPr>
      </p:pic>
      <p:pic>
        <p:nvPicPr>
          <p:cNvPr id="14" name="圖片 13">
            <a:extLst>
              <a:ext uri="{FF2B5EF4-FFF2-40B4-BE49-F238E27FC236}">
                <a16:creationId xmlns:a16="http://schemas.microsoft.com/office/drawing/2014/main" id="{61EE08B5-7969-46AB-AAF6-34916C719D43}"/>
              </a:ext>
            </a:extLst>
          </p:cNvPr>
          <p:cNvPicPr>
            <a:picLocks noChangeAspect="1"/>
          </p:cNvPicPr>
          <p:nvPr/>
        </p:nvPicPr>
        <p:blipFill rotWithShape="1">
          <a:blip r:embed="rId3">
            <a:extLst>
              <a:ext uri="{28A0092B-C50C-407E-A947-70E740481C1C}">
                <a14:useLocalDpi xmlns:a14="http://schemas.microsoft.com/office/drawing/2010/main" val="0"/>
              </a:ext>
            </a:extLst>
          </a:blip>
          <a:srcRect l="9213" r="8287"/>
          <a:stretch/>
        </p:blipFill>
        <p:spPr>
          <a:xfrm>
            <a:off x="1423686" y="2615215"/>
            <a:ext cx="10058400" cy="1950720"/>
          </a:xfrm>
          <a:prstGeom prst="rect">
            <a:avLst/>
          </a:prstGeom>
        </p:spPr>
      </p:pic>
      <p:pic>
        <p:nvPicPr>
          <p:cNvPr id="15" name="圖片 14">
            <a:extLst>
              <a:ext uri="{FF2B5EF4-FFF2-40B4-BE49-F238E27FC236}">
                <a16:creationId xmlns:a16="http://schemas.microsoft.com/office/drawing/2014/main" id="{7455BDCE-FD58-4F88-9571-5503AD21F9C1}"/>
              </a:ext>
            </a:extLst>
          </p:cNvPr>
          <p:cNvPicPr>
            <a:picLocks noChangeAspect="1"/>
          </p:cNvPicPr>
          <p:nvPr/>
        </p:nvPicPr>
        <p:blipFill rotWithShape="1">
          <a:blip r:embed="rId4">
            <a:extLst>
              <a:ext uri="{28A0092B-C50C-407E-A947-70E740481C1C}">
                <a14:useLocalDpi xmlns:a14="http://schemas.microsoft.com/office/drawing/2010/main" val="0"/>
              </a:ext>
            </a:extLst>
          </a:blip>
          <a:srcRect l="9216" r="8284"/>
          <a:stretch/>
        </p:blipFill>
        <p:spPr>
          <a:xfrm>
            <a:off x="925974" y="2615214"/>
            <a:ext cx="10697746" cy="2593393"/>
          </a:xfrm>
          <a:prstGeom prst="rect">
            <a:avLst/>
          </a:prstGeom>
        </p:spPr>
      </p:pic>
    </p:spTree>
    <p:extLst>
      <p:ext uri="{BB962C8B-B14F-4D97-AF65-F5344CB8AC3E}">
        <p14:creationId xmlns:p14="http://schemas.microsoft.com/office/powerpoint/2010/main" val="207259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54132A4-B226-4C07-B329-5738BE836F58}"/>
              </a:ext>
            </a:extLst>
          </p:cNvPr>
          <p:cNvSpPr txBox="1"/>
          <p:nvPr/>
        </p:nvSpPr>
        <p:spPr>
          <a:xfrm>
            <a:off x="522557" y="681712"/>
            <a:ext cx="11359545" cy="523220"/>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KL divergence, hyperparameters </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A2C03012-D54B-41CA-84BF-B6E409CC9F8D}"/>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Applications of Boltzmann generators – System 1: Double-well potential</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spTree>
    <p:extLst>
      <p:ext uri="{BB962C8B-B14F-4D97-AF65-F5344CB8AC3E}">
        <p14:creationId xmlns:p14="http://schemas.microsoft.com/office/powerpoint/2010/main" val="3744680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54132A4-B226-4C07-B329-5738BE836F58}"/>
              </a:ext>
            </a:extLst>
          </p:cNvPr>
          <p:cNvSpPr txBox="1"/>
          <p:nvPr/>
        </p:nvSpPr>
        <p:spPr>
          <a:xfrm>
            <a:off x="522557" y="681712"/>
            <a:ext cx="11359545" cy="523220"/>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ML + KL loss</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A2C03012-D54B-41CA-84BF-B6E409CC9F8D}"/>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Applications of Boltzmann generators – System 1: Double-well potential</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spTree>
    <p:extLst>
      <p:ext uri="{BB962C8B-B14F-4D97-AF65-F5344CB8AC3E}">
        <p14:creationId xmlns:p14="http://schemas.microsoft.com/office/powerpoint/2010/main" val="132932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54132A4-B226-4C07-B329-5738BE836F58}"/>
              </a:ext>
            </a:extLst>
          </p:cNvPr>
          <p:cNvSpPr txBox="1"/>
          <p:nvPr/>
        </p:nvSpPr>
        <p:spPr>
          <a:xfrm>
            <a:off x="522557" y="681712"/>
            <a:ext cx="11359545" cy="954107"/>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With Boltzmann generators, we are able to compute free energy as a function of a reaction coordinate</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A2C03012-D54B-41CA-84BF-B6E409CC9F8D}"/>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Applications of Boltzmann generators – System 1: Double-well potential</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spTree>
    <p:extLst>
      <p:ext uri="{BB962C8B-B14F-4D97-AF65-F5344CB8AC3E}">
        <p14:creationId xmlns:p14="http://schemas.microsoft.com/office/powerpoint/2010/main" val="3058371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54132A4-B226-4C07-B329-5738BE836F58}"/>
              </a:ext>
            </a:extLst>
          </p:cNvPr>
          <p:cNvSpPr txBox="1"/>
          <p:nvPr/>
        </p:nvSpPr>
        <p:spPr>
          <a:xfrm>
            <a:off x="522557" y="681712"/>
            <a:ext cx="11359545" cy="523220"/>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Statistical weights improve the quality of free energy estimation</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A2C03012-D54B-41CA-84BF-B6E409CC9F8D}"/>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Applications of Boltzmann generators – System 1: Double-well potential</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spTree>
    <p:extLst>
      <p:ext uri="{BB962C8B-B14F-4D97-AF65-F5344CB8AC3E}">
        <p14:creationId xmlns:p14="http://schemas.microsoft.com/office/powerpoint/2010/main" val="4190285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54132A4-B226-4C07-B329-5738BE836F58}"/>
              </a:ext>
            </a:extLst>
          </p:cNvPr>
          <p:cNvSpPr txBox="1"/>
          <p:nvPr/>
        </p:nvSpPr>
        <p:spPr>
          <a:xfrm>
            <a:off x="522557" y="681712"/>
            <a:ext cx="11359545" cy="523220"/>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Future work</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A2C03012-D54B-41CA-84BF-B6E409CC9F8D}"/>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Applications of Boltzmann generators – System 1: Double-well potential</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sp>
        <p:nvSpPr>
          <p:cNvPr id="4" name="文字方塊 3">
            <a:extLst>
              <a:ext uri="{FF2B5EF4-FFF2-40B4-BE49-F238E27FC236}">
                <a16:creationId xmlns:a16="http://schemas.microsoft.com/office/drawing/2014/main" id="{38D893AB-409A-4054-A527-FF248930B866}"/>
              </a:ext>
            </a:extLst>
          </p:cNvPr>
          <p:cNvSpPr txBox="1"/>
          <p:nvPr/>
        </p:nvSpPr>
        <p:spPr>
          <a:xfrm>
            <a:off x="1011134" y="1204932"/>
            <a:ext cx="10382389" cy="511102"/>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Latent space interpolation</a:t>
            </a:r>
          </a:p>
        </p:txBody>
      </p:sp>
    </p:spTree>
    <p:extLst>
      <p:ext uri="{BB962C8B-B14F-4D97-AF65-F5344CB8AC3E}">
        <p14:creationId xmlns:p14="http://schemas.microsoft.com/office/powerpoint/2010/main" val="926636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128F6E11-38AC-4F00-BF77-458664B8AE84}"/>
              </a:ext>
            </a:extLst>
          </p:cNvPr>
          <p:cNvSpPr txBox="1"/>
          <p:nvPr/>
        </p:nvSpPr>
        <p:spPr>
          <a:xfrm>
            <a:off x="5097145" y="218604"/>
            <a:ext cx="1997709" cy="646331"/>
          </a:xfrm>
          <a:prstGeom prst="rect">
            <a:avLst/>
          </a:prstGeom>
          <a:noFill/>
        </p:spPr>
        <p:txBody>
          <a:bodyPr wrap="square" rtlCol="0">
            <a:spAutoFit/>
          </a:bodyPr>
          <a:lstStyle/>
          <a:p>
            <a:r>
              <a:rPr lang="en-US" altLang="zh-TW" sz="3600" b="1" dirty="0">
                <a:solidFill>
                  <a:schemeClr val="accent5">
                    <a:lumMod val="60000"/>
                    <a:lumOff val="40000"/>
                  </a:schemeClr>
                </a:solidFill>
                <a:effectLst>
                  <a:outerShdw blurRad="38100" dist="38100" dir="2700000" algn="tl">
                    <a:srgbClr val="000000">
                      <a:alpha val="43137"/>
                    </a:srgbClr>
                  </a:outerShdw>
                </a:effectLst>
                <a:latin typeface="Palatino Linotype" panose="02040502050505030304" pitchFamily="18" charset="0"/>
                <a:cs typeface="Calibri Light" panose="020F0302020204030204" pitchFamily="34" charset="0"/>
              </a:rPr>
              <a:t>Outline</a:t>
            </a:r>
            <a:endParaRPr lang="zh-TW" altLang="en-US" sz="3600" b="1" dirty="0">
              <a:solidFill>
                <a:schemeClr val="accent5">
                  <a:lumMod val="60000"/>
                  <a:lumOff val="40000"/>
                </a:schemeClr>
              </a:solidFill>
              <a:effectLst>
                <a:outerShdw blurRad="38100" dist="38100" dir="2700000" algn="tl">
                  <a:srgbClr val="000000">
                    <a:alpha val="43137"/>
                  </a:srgbClr>
                </a:outerShdw>
              </a:effectLst>
              <a:latin typeface="Palatino Linotype" panose="02040502050505030304" pitchFamily="18" charset="0"/>
              <a:cs typeface="Calibri Light" panose="020F0302020204030204" pitchFamily="34" charset="0"/>
            </a:endParaRPr>
          </a:p>
        </p:txBody>
      </p:sp>
      <p:sp>
        <p:nvSpPr>
          <p:cNvPr id="10" name="文字方塊 9">
            <a:extLst>
              <a:ext uri="{FF2B5EF4-FFF2-40B4-BE49-F238E27FC236}">
                <a16:creationId xmlns:a16="http://schemas.microsoft.com/office/drawing/2014/main" id="{10231DCE-B5AE-4289-8956-DC74AF12DD4F}"/>
              </a:ext>
            </a:extLst>
          </p:cNvPr>
          <p:cNvSpPr txBox="1"/>
          <p:nvPr/>
        </p:nvSpPr>
        <p:spPr>
          <a:xfrm>
            <a:off x="495130" y="1036305"/>
            <a:ext cx="3141795" cy="523220"/>
          </a:xfrm>
          <a:prstGeom prst="rect">
            <a:avLst/>
          </a:prstGeom>
          <a:noFill/>
        </p:spPr>
        <p:txBody>
          <a:bodyPr wrap="square" rtlCol="0">
            <a:spAutoFit/>
          </a:bodyPr>
          <a:lstStyle/>
          <a:p>
            <a:r>
              <a:rPr lang="en-US" altLang="zh-TW" sz="2800" b="1" dirty="0">
                <a:solidFill>
                  <a:schemeClr val="accent4">
                    <a:lumMod val="40000"/>
                    <a:lumOff val="60000"/>
                  </a:schemeClr>
                </a:solidFill>
                <a:latin typeface="Garamond" panose="02020404030301010803" pitchFamily="18" charset="0"/>
              </a:rPr>
              <a:t>Introduction</a:t>
            </a:r>
            <a:endParaRPr lang="zh-TW" altLang="en-US" sz="2800" b="1" dirty="0">
              <a:solidFill>
                <a:schemeClr val="accent4">
                  <a:lumMod val="40000"/>
                  <a:lumOff val="60000"/>
                </a:schemeClr>
              </a:solidFill>
              <a:latin typeface="Garamond" panose="02020404030301010803" pitchFamily="18" charset="0"/>
            </a:endParaRPr>
          </a:p>
        </p:txBody>
      </p:sp>
      <p:sp>
        <p:nvSpPr>
          <p:cNvPr id="11" name="文字方塊 10">
            <a:extLst>
              <a:ext uri="{FF2B5EF4-FFF2-40B4-BE49-F238E27FC236}">
                <a16:creationId xmlns:a16="http://schemas.microsoft.com/office/drawing/2014/main" id="{E0022919-8887-4B61-BB6A-A7B8835D9C0A}"/>
              </a:ext>
            </a:extLst>
          </p:cNvPr>
          <p:cNvSpPr txBox="1"/>
          <p:nvPr/>
        </p:nvSpPr>
        <p:spPr>
          <a:xfrm>
            <a:off x="715695" y="1559525"/>
            <a:ext cx="5525617" cy="3918189"/>
          </a:xfrm>
          <a:prstGeom prst="rect">
            <a:avLst/>
          </a:prstGeom>
          <a:noFill/>
        </p:spPr>
        <p:txBody>
          <a:bodyPr wrap="square" rtlCol="0">
            <a:spAutoFit/>
          </a:bodyPr>
          <a:lstStyle/>
          <a:p>
            <a:pPr marL="342900" indent="-342900">
              <a:lnSpc>
                <a:spcPct val="150000"/>
              </a:lnSpc>
              <a:buClr>
                <a:schemeClr val="bg1"/>
              </a:buClr>
              <a:buSzPct val="100000"/>
              <a:buFont typeface="Arial" panose="020B0604020202020204" pitchFamily="34" charset="0"/>
              <a:buChar char="•"/>
            </a:pPr>
            <a:r>
              <a:rPr lang="en-US" altLang="zh-TW" sz="2400" dirty="0">
                <a:solidFill>
                  <a:schemeClr val="bg1"/>
                </a:solidFill>
                <a:latin typeface="Garamond" panose="02020404030301010803" pitchFamily="18" charset="0"/>
              </a:rPr>
              <a:t>Challenges of sampling equilibrium states</a:t>
            </a:r>
          </a:p>
          <a:p>
            <a:pPr marL="342900" indent="-342900">
              <a:lnSpc>
                <a:spcPct val="150000"/>
              </a:lnSpc>
              <a:buClr>
                <a:schemeClr val="bg1"/>
              </a:buClr>
              <a:buSzPct val="100000"/>
              <a:buFont typeface="Arial" panose="020B0604020202020204" pitchFamily="34" charset="0"/>
              <a:buChar char="•"/>
            </a:pPr>
            <a:r>
              <a:rPr lang="en-US" altLang="zh-TW" sz="2400" dirty="0">
                <a:solidFill>
                  <a:schemeClr val="bg1"/>
                </a:solidFill>
                <a:latin typeface="Garamond" panose="02020404030301010803" pitchFamily="18" charset="0"/>
              </a:rPr>
              <a:t>Architecture of a Boltzmann generators</a:t>
            </a:r>
          </a:p>
          <a:p>
            <a:pPr marL="342900" indent="-342900">
              <a:lnSpc>
                <a:spcPct val="150000"/>
              </a:lnSpc>
              <a:buClr>
                <a:schemeClr val="bg1"/>
              </a:buClr>
              <a:buSzPct val="100000"/>
              <a:buFont typeface="Arial" panose="020B0604020202020204" pitchFamily="34" charset="0"/>
              <a:buChar char="•"/>
            </a:pPr>
            <a:r>
              <a:rPr lang="en-US" altLang="zh-TW" sz="2400" dirty="0">
                <a:solidFill>
                  <a:schemeClr val="bg1"/>
                </a:solidFill>
                <a:latin typeface="Garamond" panose="02020404030301010803" pitchFamily="18" charset="0"/>
              </a:rPr>
              <a:t>Flow-based generative models</a:t>
            </a:r>
          </a:p>
          <a:p>
            <a:pPr marL="342900" indent="-342900">
              <a:lnSpc>
                <a:spcPct val="150000"/>
              </a:lnSpc>
              <a:buClr>
                <a:schemeClr val="bg1"/>
              </a:buClr>
              <a:buSzPct val="100000"/>
              <a:buFont typeface="Arial" panose="020B0604020202020204" pitchFamily="34" charset="0"/>
              <a:buChar char="•"/>
            </a:pPr>
            <a:r>
              <a:rPr lang="en-US" altLang="zh-TW" sz="2400" dirty="0">
                <a:solidFill>
                  <a:schemeClr val="bg1"/>
                </a:solidFill>
                <a:latin typeface="Garamond" panose="02020404030301010803" pitchFamily="18" charset="0"/>
              </a:rPr>
              <a:t>Real-valued non volume-preserving (</a:t>
            </a:r>
            <a:r>
              <a:rPr lang="en-US" altLang="zh-TW" sz="2400" dirty="0" err="1">
                <a:solidFill>
                  <a:schemeClr val="bg1"/>
                </a:solidFill>
                <a:latin typeface="Garamond" panose="02020404030301010803" pitchFamily="18" charset="0"/>
              </a:rPr>
              <a:t>RealNVP</a:t>
            </a:r>
            <a:r>
              <a:rPr lang="en-US" altLang="zh-TW" sz="2400" dirty="0">
                <a:solidFill>
                  <a:schemeClr val="bg1"/>
                </a:solidFill>
                <a:latin typeface="Garamond" panose="02020404030301010803" pitchFamily="18" charset="0"/>
              </a:rPr>
              <a:t>) transformation network</a:t>
            </a:r>
          </a:p>
          <a:p>
            <a:pPr marL="342900" indent="-342900">
              <a:lnSpc>
                <a:spcPct val="150000"/>
              </a:lnSpc>
              <a:buClr>
                <a:schemeClr val="bg1"/>
              </a:buClr>
              <a:buSzPct val="100000"/>
              <a:buFont typeface="Arial" panose="020B0604020202020204" pitchFamily="34" charset="0"/>
              <a:buChar char="•"/>
            </a:pPr>
            <a:r>
              <a:rPr lang="en-US" altLang="zh-TW" sz="2400" dirty="0">
                <a:solidFill>
                  <a:schemeClr val="bg1"/>
                </a:solidFill>
                <a:latin typeface="Garamond" panose="02020404030301010803" pitchFamily="18" charset="0"/>
              </a:rPr>
              <a:t>Affine coupling layers in an NVP block</a:t>
            </a:r>
          </a:p>
          <a:p>
            <a:pPr marL="342900" indent="-342900">
              <a:lnSpc>
                <a:spcPct val="150000"/>
              </a:lnSpc>
              <a:buClr>
                <a:schemeClr val="bg1"/>
              </a:buClr>
              <a:buSzPct val="100000"/>
              <a:buFont typeface="Arial" panose="020B0604020202020204" pitchFamily="34" charset="0"/>
              <a:buChar char="•"/>
            </a:pPr>
            <a:r>
              <a:rPr lang="en-US" altLang="zh-TW" sz="2400" dirty="0">
                <a:solidFill>
                  <a:schemeClr val="bg1"/>
                </a:solidFill>
                <a:latin typeface="Garamond" panose="02020404030301010803" pitchFamily="18" charset="0"/>
              </a:rPr>
              <a:t>Loss functions for training</a:t>
            </a:r>
          </a:p>
        </p:txBody>
      </p:sp>
      <p:sp>
        <p:nvSpPr>
          <p:cNvPr id="14" name="文字方塊 13">
            <a:extLst>
              <a:ext uri="{FF2B5EF4-FFF2-40B4-BE49-F238E27FC236}">
                <a16:creationId xmlns:a16="http://schemas.microsoft.com/office/drawing/2014/main" id="{A2430F94-017B-4707-A1DA-90C2D4217A0B}"/>
              </a:ext>
            </a:extLst>
          </p:cNvPr>
          <p:cNvSpPr txBox="1"/>
          <p:nvPr/>
        </p:nvSpPr>
        <p:spPr>
          <a:xfrm>
            <a:off x="6512140" y="1002581"/>
            <a:ext cx="4703901" cy="954107"/>
          </a:xfrm>
          <a:prstGeom prst="rect">
            <a:avLst/>
          </a:prstGeom>
          <a:noFill/>
        </p:spPr>
        <p:txBody>
          <a:bodyPr wrap="square" rtlCol="0">
            <a:spAutoFit/>
          </a:bodyPr>
          <a:lstStyle/>
          <a:p>
            <a:r>
              <a:rPr lang="en-US" altLang="zh-TW" sz="2800" b="1" dirty="0">
                <a:solidFill>
                  <a:schemeClr val="accent4">
                    <a:lumMod val="40000"/>
                    <a:lumOff val="60000"/>
                  </a:schemeClr>
                </a:solidFill>
                <a:latin typeface="Garamond" panose="02020404030301010803" pitchFamily="18" charset="0"/>
              </a:rPr>
              <a:t>Applications of Boltzmann generators</a:t>
            </a:r>
            <a:endParaRPr lang="zh-TW" altLang="en-US" sz="2800" b="1" dirty="0">
              <a:solidFill>
                <a:schemeClr val="accent4">
                  <a:lumMod val="40000"/>
                  <a:lumOff val="60000"/>
                </a:schemeClr>
              </a:solidFill>
              <a:latin typeface="Garamond" panose="02020404030301010803" pitchFamily="18" charset="0"/>
            </a:endParaRPr>
          </a:p>
        </p:txBody>
      </p:sp>
      <p:sp>
        <p:nvSpPr>
          <p:cNvPr id="17" name="文字方塊 16">
            <a:extLst>
              <a:ext uri="{FF2B5EF4-FFF2-40B4-BE49-F238E27FC236}">
                <a16:creationId xmlns:a16="http://schemas.microsoft.com/office/drawing/2014/main" id="{EDDC36BC-873F-4E34-84ED-A6D96F2E5114}"/>
              </a:ext>
            </a:extLst>
          </p:cNvPr>
          <p:cNvSpPr txBox="1"/>
          <p:nvPr/>
        </p:nvSpPr>
        <p:spPr>
          <a:xfrm>
            <a:off x="6932428" y="1836523"/>
            <a:ext cx="4965405" cy="3918189"/>
          </a:xfrm>
          <a:prstGeom prst="rect">
            <a:avLst/>
          </a:prstGeom>
          <a:noFill/>
        </p:spPr>
        <p:txBody>
          <a:bodyPr wrap="square" rtlCol="0">
            <a:spAutoFit/>
          </a:bodyPr>
          <a:lstStyle/>
          <a:p>
            <a:pPr marL="342900" indent="-342900">
              <a:lnSpc>
                <a:spcPct val="150000"/>
              </a:lnSpc>
              <a:buClr>
                <a:schemeClr val="bg1"/>
              </a:buClr>
              <a:buSzPct val="100000"/>
              <a:buFont typeface="Arial" panose="020B0604020202020204" pitchFamily="34" charset="0"/>
              <a:buChar char="•"/>
            </a:pPr>
            <a:r>
              <a:rPr lang="en-US" altLang="zh-TW" sz="2400" dirty="0">
                <a:solidFill>
                  <a:schemeClr val="bg1"/>
                </a:solidFill>
                <a:latin typeface="Garamond" panose="02020404030301010803" pitchFamily="18" charset="0"/>
              </a:rPr>
              <a:t>Systems of interest</a:t>
            </a:r>
          </a:p>
          <a:p>
            <a:pPr marL="914400" lvl="1" indent="-457200">
              <a:lnSpc>
                <a:spcPct val="150000"/>
              </a:lnSpc>
              <a:buClr>
                <a:schemeClr val="bg1"/>
              </a:buClr>
              <a:buSzPct val="100000"/>
              <a:buFont typeface="Wingdings" panose="05000000000000000000" pitchFamily="2" charset="2"/>
              <a:buChar char="ü"/>
            </a:pPr>
            <a:r>
              <a:rPr lang="en-US" altLang="zh-TW" sz="2400" dirty="0">
                <a:solidFill>
                  <a:schemeClr val="bg1"/>
                </a:solidFill>
                <a:latin typeface="Garamond" panose="02020404030301010803" pitchFamily="18" charset="0"/>
              </a:rPr>
              <a:t>Double-well potential</a:t>
            </a:r>
          </a:p>
          <a:p>
            <a:pPr marL="914400" lvl="1" indent="-457200">
              <a:lnSpc>
                <a:spcPct val="150000"/>
              </a:lnSpc>
              <a:buClr>
                <a:schemeClr val="bg1"/>
              </a:buClr>
              <a:buSzPct val="100000"/>
              <a:buFont typeface="Wingdings" panose="05000000000000000000" pitchFamily="2" charset="2"/>
              <a:buChar char="ü"/>
            </a:pPr>
            <a:r>
              <a:rPr lang="en-US" altLang="zh-TW" sz="2400" dirty="0">
                <a:solidFill>
                  <a:schemeClr val="bg1"/>
                </a:solidFill>
                <a:latin typeface="Garamond" panose="02020404030301010803" pitchFamily="18" charset="0"/>
              </a:rPr>
              <a:t>Muller Brown potential</a:t>
            </a:r>
          </a:p>
          <a:p>
            <a:pPr marL="914400" lvl="1" indent="-457200">
              <a:lnSpc>
                <a:spcPct val="150000"/>
              </a:lnSpc>
              <a:buClr>
                <a:schemeClr val="bg1"/>
              </a:buClr>
              <a:buSzPct val="100000"/>
              <a:buFont typeface="Wingdings" panose="05000000000000000000" pitchFamily="2" charset="2"/>
              <a:buChar char="ü"/>
            </a:pPr>
            <a:r>
              <a:rPr lang="en-US" altLang="zh-TW" sz="2400" dirty="0">
                <a:solidFill>
                  <a:schemeClr val="bg1"/>
                </a:solidFill>
                <a:latin typeface="Garamond" panose="02020404030301010803" pitchFamily="18" charset="0"/>
              </a:rPr>
              <a:t>Dimer in Lennard-Jones bath</a:t>
            </a:r>
          </a:p>
          <a:p>
            <a:pPr marL="457200" indent="-457200">
              <a:lnSpc>
                <a:spcPct val="150000"/>
              </a:lnSpc>
              <a:buClr>
                <a:schemeClr val="bg1"/>
              </a:buClr>
              <a:buSzPct val="100000"/>
              <a:buFont typeface="Arial" panose="020B0604020202020204" pitchFamily="34" charset="0"/>
              <a:buChar char="•"/>
            </a:pPr>
            <a:r>
              <a:rPr lang="en-US" altLang="zh-TW" sz="2400" dirty="0">
                <a:solidFill>
                  <a:schemeClr val="bg1"/>
                </a:solidFill>
                <a:latin typeface="Garamond" panose="02020404030301010803" pitchFamily="18" charset="0"/>
              </a:rPr>
              <a:t>Acquisition of training datasets</a:t>
            </a:r>
          </a:p>
          <a:p>
            <a:pPr marL="457200" indent="-457200">
              <a:lnSpc>
                <a:spcPct val="150000"/>
              </a:lnSpc>
              <a:buClr>
                <a:schemeClr val="bg1"/>
              </a:buClr>
              <a:buSzPct val="100000"/>
              <a:buFont typeface="Arial" panose="020B0604020202020204" pitchFamily="34" charset="0"/>
              <a:buChar char="•"/>
            </a:pPr>
            <a:r>
              <a:rPr lang="en-US" altLang="zh-TW" sz="2400" dirty="0">
                <a:solidFill>
                  <a:schemeClr val="bg1"/>
                </a:solidFill>
                <a:latin typeface="Garamond" panose="02020404030301010803" pitchFamily="18" charset="0"/>
              </a:rPr>
              <a:t>Training of the inverse generator</a:t>
            </a:r>
          </a:p>
          <a:p>
            <a:pPr marL="457200" indent="-457200">
              <a:lnSpc>
                <a:spcPct val="150000"/>
              </a:lnSpc>
              <a:buClr>
                <a:schemeClr val="bg1"/>
              </a:buClr>
              <a:buSzPct val="100000"/>
              <a:buFont typeface="Arial" panose="020B0604020202020204" pitchFamily="34" charset="0"/>
              <a:buChar char="•"/>
            </a:pPr>
            <a:r>
              <a:rPr lang="en-US" altLang="zh-TW" sz="2400" dirty="0">
                <a:solidFill>
                  <a:schemeClr val="bg1"/>
                </a:solidFill>
                <a:latin typeface="Garamond" panose="02020404030301010803" pitchFamily="18" charset="0"/>
              </a:rPr>
              <a:t>Free energy calculations</a:t>
            </a:r>
          </a:p>
        </p:txBody>
      </p:sp>
      <p:sp>
        <p:nvSpPr>
          <p:cNvPr id="18" name="文字方塊 17">
            <a:extLst>
              <a:ext uri="{FF2B5EF4-FFF2-40B4-BE49-F238E27FC236}">
                <a16:creationId xmlns:a16="http://schemas.microsoft.com/office/drawing/2014/main" id="{66E64EEA-A2F8-4CBC-BD88-F948E00CD5F3}"/>
              </a:ext>
            </a:extLst>
          </p:cNvPr>
          <p:cNvSpPr txBox="1"/>
          <p:nvPr/>
        </p:nvSpPr>
        <p:spPr>
          <a:xfrm>
            <a:off x="11674751" y="6244494"/>
            <a:ext cx="276038" cy="369332"/>
          </a:xfrm>
          <a:prstGeom prst="rect">
            <a:avLst/>
          </a:prstGeom>
          <a:noFill/>
        </p:spPr>
        <p:txBody>
          <a:bodyPr wrap="square" rtlCol="0">
            <a:spAutoFit/>
          </a:bodyPr>
          <a:lstStyle/>
          <a:p>
            <a:r>
              <a:rPr kumimoji="1" lang="en-US" altLang="zh-TW" b="1" dirty="0">
                <a:solidFill>
                  <a:schemeClr val="accent5">
                    <a:lumMod val="60000"/>
                    <a:lumOff val="40000"/>
                  </a:schemeClr>
                </a:solidFill>
                <a:latin typeface="Garamond" panose="02020404030301010803" pitchFamily="18" charset="0"/>
              </a:rPr>
              <a:t>1</a:t>
            </a:r>
            <a:endParaRPr kumimoji="1" lang="zh-TW" altLang="en-US" b="1" dirty="0">
              <a:solidFill>
                <a:schemeClr val="accent5">
                  <a:lumMod val="60000"/>
                  <a:lumOff val="40000"/>
                </a:schemeClr>
              </a:solidFill>
              <a:latin typeface="Garamond" panose="02020404030301010803" pitchFamily="18" charset="0"/>
            </a:endParaRPr>
          </a:p>
        </p:txBody>
      </p:sp>
    </p:spTree>
    <p:extLst>
      <p:ext uri="{BB962C8B-B14F-4D97-AF65-F5344CB8AC3E}">
        <p14:creationId xmlns:p14="http://schemas.microsoft.com/office/powerpoint/2010/main" val="1733230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009D984C-023E-4025-AB33-64C4078B744A}"/>
              </a:ext>
            </a:extLst>
          </p:cNvPr>
          <p:cNvSpPr txBox="1"/>
          <p:nvPr/>
        </p:nvSpPr>
        <p:spPr>
          <a:xfrm>
            <a:off x="522557" y="681712"/>
            <a:ext cx="11359545" cy="954107"/>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The usefulness of molecular simulations (MC or MD simulations) is limited in systems with slow kinetics</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F9F804EB-E752-4AAD-AA1D-8C74AD723CD7}"/>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Introduction</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pic>
        <p:nvPicPr>
          <p:cNvPr id="4" name="圖片 3">
            <a:extLst>
              <a:ext uri="{FF2B5EF4-FFF2-40B4-BE49-F238E27FC236}">
                <a16:creationId xmlns:a16="http://schemas.microsoft.com/office/drawing/2014/main" id="{78EC42F8-A843-48F4-9DBC-B62EE2ACA063}"/>
              </a:ext>
            </a:extLst>
          </p:cNvPr>
          <p:cNvPicPr>
            <a:picLocks noChangeAspect="1"/>
          </p:cNvPicPr>
          <p:nvPr/>
        </p:nvPicPr>
        <p:blipFill>
          <a:blip r:embed="rId3"/>
          <a:stretch>
            <a:fillRect/>
          </a:stretch>
        </p:blipFill>
        <p:spPr>
          <a:xfrm>
            <a:off x="7134447" y="2310327"/>
            <a:ext cx="4329600" cy="3247200"/>
          </a:xfrm>
          <a:prstGeom prst="rect">
            <a:avLst/>
          </a:prstGeom>
          <a:ln w="38100">
            <a:solidFill>
              <a:schemeClr val="accent5">
                <a:lumMod val="60000"/>
                <a:lumOff val="40000"/>
              </a:schemeClr>
            </a:solidFill>
          </a:ln>
        </p:spPr>
      </p:pic>
      <p:sp>
        <p:nvSpPr>
          <p:cNvPr id="11" name="文字方塊 10">
            <a:extLst>
              <a:ext uri="{FF2B5EF4-FFF2-40B4-BE49-F238E27FC236}">
                <a16:creationId xmlns:a16="http://schemas.microsoft.com/office/drawing/2014/main" id="{D927206F-5498-40ED-95EF-6016462EDCAA}"/>
              </a:ext>
            </a:extLst>
          </p:cNvPr>
          <p:cNvSpPr txBox="1"/>
          <p:nvPr/>
        </p:nvSpPr>
        <p:spPr>
          <a:xfrm>
            <a:off x="463678" y="1775875"/>
            <a:ext cx="6670769" cy="391818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Large free energy barriers between metastable states cause kinetic bottlenecks. </a:t>
            </a:r>
          </a:p>
          <a:p>
            <a:pPr marL="457200" indent="-457200">
              <a:lnSpc>
                <a:spcPct val="15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Advanced sampling methods</a:t>
            </a:r>
          </a:p>
          <a:p>
            <a:pPr marL="914400" lvl="1" indent="-457200">
              <a:lnSpc>
                <a:spcPct val="150000"/>
              </a:lnSpc>
              <a:buFont typeface="Wingdings" panose="05000000000000000000" pitchFamily="2" charset="2"/>
              <a:buChar char="ü"/>
            </a:pPr>
            <a:r>
              <a:rPr lang="en-US" altLang="zh-TW" sz="2400" dirty="0" err="1">
                <a:solidFill>
                  <a:schemeClr val="bg1"/>
                </a:solidFill>
                <a:latin typeface="Garamond" panose="02020404030301010803" pitchFamily="18" charset="0"/>
                <a:cs typeface="Calibri Light" panose="020F0302020204030204" pitchFamily="34" charset="0"/>
              </a:rPr>
              <a:t>Metadynamics</a:t>
            </a:r>
            <a:r>
              <a:rPr lang="en-US" altLang="zh-TW" sz="2400" dirty="0">
                <a:solidFill>
                  <a:schemeClr val="bg1"/>
                </a:solidFill>
                <a:latin typeface="Garamond" panose="02020404030301010803" pitchFamily="18" charset="0"/>
                <a:cs typeface="Calibri Light" panose="020F0302020204030204" pitchFamily="34" charset="0"/>
              </a:rPr>
              <a:t> and its variations</a:t>
            </a:r>
          </a:p>
          <a:p>
            <a:pPr marL="914400" lvl="1" indent="-457200">
              <a:lnSpc>
                <a:spcPct val="15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Umbrella sampling</a:t>
            </a:r>
          </a:p>
          <a:p>
            <a:pPr marL="914400" lvl="1" indent="-457200">
              <a:lnSpc>
                <a:spcPct val="15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Replica exchange, or expanded ensemble</a:t>
            </a:r>
          </a:p>
          <a:p>
            <a:pPr marL="457200" indent="-457200">
              <a:lnSpc>
                <a:spcPct val="15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Boltzmann generators</a:t>
            </a:r>
          </a:p>
        </p:txBody>
      </p:sp>
      <p:pic>
        <p:nvPicPr>
          <p:cNvPr id="13" name="圖片 12">
            <a:extLst>
              <a:ext uri="{FF2B5EF4-FFF2-40B4-BE49-F238E27FC236}">
                <a16:creationId xmlns:a16="http://schemas.microsoft.com/office/drawing/2014/main" id="{EFD7FA27-E234-416C-A6AC-B960062E4BDF}"/>
              </a:ext>
            </a:extLst>
          </p:cNvPr>
          <p:cNvPicPr>
            <a:picLocks noChangeAspect="1"/>
          </p:cNvPicPr>
          <p:nvPr/>
        </p:nvPicPr>
        <p:blipFill>
          <a:blip r:embed="rId4"/>
          <a:stretch>
            <a:fillRect/>
          </a:stretch>
        </p:blipFill>
        <p:spPr>
          <a:xfrm>
            <a:off x="7134448" y="2310327"/>
            <a:ext cx="4329599" cy="3247199"/>
          </a:xfrm>
          <a:prstGeom prst="rect">
            <a:avLst/>
          </a:prstGeom>
          <a:ln w="38100">
            <a:solidFill>
              <a:schemeClr val="accent5">
                <a:lumMod val="40000"/>
                <a:lumOff val="60000"/>
              </a:schemeClr>
            </a:solidFill>
          </a:ln>
        </p:spPr>
      </p:pic>
      <p:sp>
        <p:nvSpPr>
          <p:cNvPr id="14" name="文字方塊 13">
            <a:extLst>
              <a:ext uri="{FF2B5EF4-FFF2-40B4-BE49-F238E27FC236}">
                <a16:creationId xmlns:a16="http://schemas.microsoft.com/office/drawing/2014/main" id="{C96DC23A-B6A8-4431-9C75-5CA3993F8CAE}"/>
              </a:ext>
            </a:extLst>
          </p:cNvPr>
          <p:cNvSpPr txBox="1"/>
          <p:nvPr/>
        </p:nvSpPr>
        <p:spPr>
          <a:xfrm>
            <a:off x="7916451" y="4702529"/>
            <a:ext cx="631438" cy="276999"/>
          </a:xfrm>
          <a:prstGeom prst="rect">
            <a:avLst/>
          </a:prstGeom>
          <a:noFill/>
          <a:ln>
            <a:solidFill>
              <a:schemeClr val="accent4">
                <a:lumMod val="40000"/>
                <a:lumOff val="60000"/>
              </a:schemeClr>
            </a:solidFill>
          </a:ln>
        </p:spPr>
        <p:txBody>
          <a:bodyPr wrap="square" rtlCol="0">
            <a:spAutoFit/>
          </a:bodyPr>
          <a:lstStyle/>
          <a:p>
            <a:pPr algn="ctr"/>
            <a:r>
              <a:rPr lang="en-US" altLang="zh-TW" sz="1200" b="1" dirty="0">
                <a:solidFill>
                  <a:schemeClr val="accent4">
                    <a:lumMod val="40000"/>
                    <a:lumOff val="60000"/>
                  </a:schemeClr>
                </a:solidFill>
                <a:latin typeface="Garamond" panose="02020404030301010803" pitchFamily="18" charset="0"/>
                <a:cs typeface="Calibri Light" panose="020F0302020204030204" pitchFamily="34" charset="0"/>
              </a:rPr>
              <a:t>Bound</a:t>
            </a:r>
            <a:endParaRPr lang="zh-TW" altLang="en-US" sz="1200" b="1" dirty="0">
              <a:solidFill>
                <a:schemeClr val="accent4">
                  <a:lumMod val="40000"/>
                  <a:lumOff val="60000"/>
                </a:schemeClr>
              </a:solidFill>
              <a:latin typeface="Garamond" panose="02020404030301010803" pitchFamily="18" charset="0"/>
              <a:cs typeface="Calibri Light" panose="020F0302020204030204" pitchFamily="34" charset="0"/>
            </a:endParaRPr>
          </a:p>
        </p:txBody>
      </p:sp>
      <p:sp>
        <p:nvSpPr>
          <p:cNvPr id="15" name="文字方塊 14">
            <a:extLst>
              <a:ext uri="{FF2B5EF4-FFF2-40B4-BE49-F238E27FC236}">
                <a16:creationId xmlns:a16="http://schemas.microsoft.com/office/drawing/2014/main" id="{754678F0-20E4-409C-B7A9-55F7F1C872E1}"/>
              </a:ext>
            </a:extLst>
          </p:cNvPr>
          <p:cNvSpPr txBox="1"/>
          <p:nvPr/>
        </p:nvSpPr>
        <p:spPr>
          <a:xfrm>
            <a:off x="9002798" y="4694590"/>
            <a:ext cx="837524" cy="276999"/>
          </a:xfrm>
          <a:prstGeom prst="rect">
            <a:avLst/>
          </a:prstGeom>
          <a:noFill/>
          <a:ln>
            <a:solidFill>
              <a:schemeClr val="accent4">
                <a:lumMod val="40000"/>
                <a:lumOff val="60000"/>
              </a:schemeClr>
            </a:solidFill>
          </a:ln>
        </p:spPr>
        <p:txBody>
          <a:bodyPr wrap="square" rtlCol="0">
            <a:spAutoFit/>
          </a:bodyPr>
          <a:lstStyle/>
          <a:p>
            <a:pPr algn="ctr"/>
            <a:r>
              <a:rPr lang="en-US" altLang="zh-TW" sz="1200" b="1" dirty="0">
                <a:solidFill>
                  <a:schemeClr val="accent4">
                    <a:lumMod val="40000"/>
                    <a:lumOff val="60000"/>
                  </a:schemeClr>
                </a:solidFill>
                <a:latin typeface="Garamond" panose="02020404030301010803" pitchFamily="18" charset="0"/>
                <a:cs typeface="Calibri Light" panose="020F0302020204030204" pitchFamily="34" charset="0"/>
              </a:rPr>
              <a:t>Unbound</a:t>
            </a:r>
            <a:endParaRPr lang="zh-TW" altLang="en-US" sz="1200" b="1" dirty="0">
              <a:solidFill>
                <a:schemeClr val="accent4">
                  <a:lumMod val="40000"/>
                  <a:lumOff val="60000"/>
                </a:schemeClr>
              </a:solidFill>
              <a:latin typeface="Garamond" panose="02020404030301010803" pitchFamily="18" charset="0"/>
              <a:cs typeface="Calibri Light" panose="020F0302020204030204" pitchFamily="34" charset="0"/>
            </a:endParaRPr>
          </a:p>
        </p:txBody>
      </p:sp>
      <p:sp>
        <p:nvSpPr>
          <p:cNvPr id="16" name="局部圓 15">
            <a:extLst>
              <a:ext uri="{FF2B5EF4-FFF2-40B4-BE49-F238E27FC236}">
                <a16:creationId xmlns:a16="http://schemas.microsoft.com/office/drawing/2014/main" id="{0A207C22-EC35-43DF-8511-E66906CBF8EF}"/>
              </a:ext>
            </a:extLst>
          </p:cNvPr>
          <p:cNvSpPr/>
          <p:nvPr/>
        </p:nvSpPr>
        <p:spPr>
          <a:xfrm>
            <a:off x="9852679" y="4001169"/>
            <a:ext cx="468000" cy="468000"/>
          </a:xfrm>
          <a:prstGeom prst="pie">
            <a:avLst>
              <a:gd name="adj1" fmla="val 1347835"/>
              <a:gd name="adj2" fmla="val 19104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7" name="局部圓 16">
            <a:extLst>
              <a:ext uri="{FF2B5EF4-FFF2-40B4-BE49-F238E27FC236}">
                <a16:creationId xmlns:a16="http://schemas.microsoft.com/office/drawing/2014/main" id="{4D407FE5-E6CE-4B30-B4A0-CBE2095A7044}"/>
              </a:ext>
            </a:extLst>
          </p:cNvPr>
          <p:cNvSpPr/>
          <p:nvPr/>
        </p:nvSpPr>
        <p:spPr>
          <a:xfrm>
            <a:off x="9993029" y="3975549"/>
            <a:ext cx="468000" cy="468000"/>
          </a:xfrm>
          <a:prstGeom prst="pie">
            <a:avLst>
              <a:gd name="adj1" fmla="val 19146540"/>
              <a:gd name="adj2" fmla="val 1405961"/>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8" name="局部圓 17">
            <a:extLst>
              <a:ext uri="{FF2B5EF4-FFF2-40B4-BE49-F238E27FC236}">
                <a16:creationId xmlns:a16="http://schemas.microsoft.com/office/drawing/2014/main" id="{C3F9A685-16C6-41CA-8E0F-198571A73E4F}"/>
              </a:ext>
            </a:extLst>
          </p:cNvPr>
          <p:cNvSpPr/>
          <p:nvPr/>
        </p:nvSpPr>
        <p:spPr>
          <a:xfrm>
            <a:off x="7916451" y="3700266"/>
            <a:ext cx="468000" cy="468000"/>
          </a:xfrm>
          <a:prstGeom prst="pie">
            <a:avLst>
              <a:gd name="adj1" fmla="val 1347835"/>
              <a:gd name="adj2" fmla="val 19104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9" name="局部圓 18">
            <a:extLst>
              <a:ext uri="{FF2B5EF4-FFF2-40B4-BE49-F238E27FC236}">
                <a16:creationId xmlns:a16="http://schemas.microsoft.com/office/drawing/2014/main" id="{1913B4FF-95E5-469F-A129-8D114A388B0B}"/>
              </a:ext>
            </a:extLst>
          </p:cNvPr>
          <p:cNvSpPr/>
          <p:nvPr/>
        </p:nvSpPr>
        <p:spPr>
          <a:xfrm>
            <a:off x="7932962" y="3695501"/>
            <a:ext cx="468000" cy="468000"/>
          </a:xfrm>
          <a:prstGeom prst="pie">
            <a:avLst>
              <a:gd name="adj1" fmla="val 19146540"/>
              <a:gd name="adj2" fmla="val 1405961"/>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0" name="文字方塊 19">
            <a:extLst>
              <a:ext uri="{FF2B5EF4-FFF2-40B4-BE49-F238E27FC236}">
                <a16:creationId xmlns:a16="http://schemas.microsoft.com/office/drawing/2014/main" id="{3C489009-D5C4-4F3E-885A-E3BAB3CC3BE6}"/>
              </a:ext>
            </a:extLst>
          </p:cNvPr>
          <p:cNvSpPr txBox="1"/>
          <p:nvPr/>
        </p:nvSpPr>
        <p:spPr>
          <a:xfrm>
            <a:off x="11674751" y="6244494"/>
            <a:ext cx="276038" cy="369332"/>
          </a:xfrm>
          <a:prstGeom prst="rect">
            <a:avLst/>
          </a:prstGeom>
          <a:noFill/>
        </p:spPr>
        <p:txBody>
          <a:bodyPr wrap="square" rtlCol="0">
            <a:spAutoFit/>
          </a:bodyPr>
          <a:lstStyle/>
          <a:p>
            <a:r>
              <a:rPr kumimoji="1" lang="en-US" altLang="zh-TW" b="1" dirty="0">
                <a:solidFill>
                  <a:schemeClr val="accent5">
                    <a:lumMod val="60000"/>
                    <a:lumOff val="40000"/>
                  </a:schemeClr>
                </a:solidFill>
                <a:latin typeface="Garamond" panose="02020404030301010803" pitchFamily="18" charset="0"/>
              </a:rPr>
              <a:t>2</a:t>
            </a:r>
            <a:endParaRPr kumimoji="1" lang="zh-TW" altLang="en-US" b="1" dirty="0">
              <a:solidFill>
                <a:schemeClr val="accent5">
                  <a:lumMod val="60000"/>
                  <a:lumOff val="40000"/>
                </a:schemeClr>
              </a:solidFill>
              <a:latin typeface="Garamond" panose="02020404030301010803" pitchFamily="18" charset="0"/>
            </a:endParaRPr>
          </a:p>
        </p:txBody>
      </p:sp>
    </p:spTree>
    <p:extLst>
      <p:ext uri="{BB962C8B-B14F-4D97-AF65-F5344CB8AC3E}">
        <p14:creationId xmlns:p14="http://schemas.microsoft.com/office/powerpoint/2010/main" val="113922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84CC15F-23CF-4A34-8E14-5B93296E78DD}"/>
              </a:ext>
            </a:extLst>
          </p:cNvPr>
          <p:cNvSpPr txBox="1"/>
          <p:nvPr/>
        </p:nvSpPr>
        <p:spPr>
          <a:xfrm>
            <a:off x="533189" y="681712"/>
            <a:ext cx="11359545" cy="954107"/>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A Boltzmann generator is trained to learn the transformation between probability distributions in the configuration and the latent space</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7ABFC569-A072-4CFA-8041-10E7A31A3A89}"/>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Introduction</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E833EC0-BDEB-4C2C-8D85-D6B2C8DD4462}"/>
                  </a:ext>
                </a:extLst>
              </p:cNvPr>
              <p:cNvSpPr txBox="1"/>
              <p:nvPr/>
            </p:nvSpPr>
            <p:spPr>
              <a:xfrm>
                <a:off x="463678" y="1775875"/>
                <a:ext cx="6831644" cy="391818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Goal: approximate the Boltzmann distribution</a:t>
                </a:r>
              </a:p>
              <a:p>
                <a:pPr marL="457200" indent="-457200">
                  <a:lnSpc>
                    <a:spcPct val="15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Procedures to generate </a:t>
                </a:r>
                <a14:m>
                  <m:oMath xmlns:m="http://schemas.openxmlformats.org/officeDocument/2006/math">
                    <m:sSub>
                      <m:sSubPr>
                        <m:ctrlPr>
                          <a:rPr lang="en-US" altLang="zh-TW" sz="2400" i="1" smtClean="0">
                            <a:solidFill>
                              <a:schemeClr val="bg1"/>
                            </a:solidFill>
                            <a:latin typeface="Cambria Math" panose="02040503050406030204" pitchFamily="18" charset="0"/>
                            <a:cs typeface="Calibri Light" panose="020F0302020204030204" pitchFamily="34" charset="0"/>
                          </a:rPr>
                        </m:ctrlPr>
                      </m:sSubPr>
                      <m:e>
                        <m:r>
                          <a:rPr lang="en-US" altLang="zh-TW" sz="2400" b="0" i="1" smtClean="0">
                            <a:solidFill>
                              <a:schemeClr val="bg1"/>
                            </a:solidFill>
                            <a:latin typeface="Cambria Math" panose="02040503050406030204" pitchFamily="18" charset="0"/>
                            <a:cs typeface="Calibri Light" panose="020F0302020204030204" pitchFamily="34" charset="0"/>
                          </a:rPr>
                          <m:t>𝑝</m:t>
                        </m:r>
                      </m:e>
                      <m:sub>
                        <m:r>
                          <a:rPr lang="en-US" altLang="zh-TW" sz="2400" b="0" i="1" smtClean="0">
                            <a:solidFill>
                              <a:schemeClr val="bg1"/>
                            </a:solidFill>
                            <a:latin typeface="Cambria Math" panose="02040503050406030204" pitchFamily="18" charset="0"/>
                            <a:cs typeface="Calibri Light" panose="020F0302020204030204" pitchFamily="34" charset="0"/>
                          </a:rPr>
                          <m:t>𝑥</m:t>
                        </m:r>
                      </m:sub>
                    </m:sSub>
                    <m:r>
                      <a:rPr lang="en-US" altLang="zh-TW" sz="2400" b="0" i="1" smtClean="0">
                        <a:solidFill>
                          <a:schemeClr val="bg1"/>
                        </a:solidFill>
                        <a:latin typeface="Cambria Math" panose="02040503050406030204" pitchFamily="18" charset="0"/>
                        <a:cs typeface="Calibri Light" panose="020F0302020204030204" pitchFamily="34" charset="0"/>
                      </a:rPr>
                      <m:t>(</m:t>
                    </m:r>
                    <m:r>
                      <a:rPr lang="en-US" altLang="zh-TW" sz="2400" b="0" i="1" smtClean="0">
                        <a:solidFill>
                          <a:schemeClr val="bg1"/>
                        </a:solidFill>
                        <a:latin typeface="Cambria Math" panose="02040503050406030204" pitchFamily="18" charset="0"/>
                        <a:cs typeface="Calibri Light" panose="020F0302020204030204" pitchFamily="34" charset="0"/>
                      </a:rPr>
                      <m:t>𝑥</m:t>
                    </m:r>
                    <m:r>
                      <a:rPr lang="en-US" altLang="zh-TW" sz="2400" b="0" i="1" smtClean="0">
                        <a:solidFill>
                          <a:schemeClr val="bg1"/>
                        </a:solidFill>
                        <a:latin typeface="Cambria Math" panose="02040503050406030204" pitchFamily="18" charset="0"/>
                        <a:cs typeface="Calibri Light" panose="020F0302020204030204" pitchFamily="34" charset="0"/>
                      </a:rPr>
                      <m:t>)</m:t>
                    </m:r>
                  </m:oMath>
                </a14:m>
                <a:endParaRPr lang="en-US" altLang="zh-TW" sz="2400" dirty="0">
                  <a:solidFill>
                    <a:schemeClr val="bg1"/>
                  </a:solidFill>
                  <a:latin typeface="Garamond" panose="02020404030301010803" pitchFamily="18" charset="0"/>
                  <a:cs typeface="Calibri Light" panose="020F0302020204030204" pitchFamily="34" charset="0"/>
                </a:endParaRPr>
              </a:p>
              <a:p>
                <a:pPr marL="914400" lvl="1" indent="-457200">
                  <a:lnSpc>
                    <a:spcPct val="15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Taking the samples in the real space as the input</a:t>
                </a:r>
              </a:p>
              <a:p>
                <a:pPr marL="914400" lvl="1" indent="-457200">
                  <a:lnSpc>
                    <a:spcPct val="15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Train the inverse generator </a:t>
                </a:r>
                <a14:m>
                  <m:oMath xmlns:m="http://schemas.openxmlformats.org/officeDocument/2006/math">
                    <m:sSub>
                      <m:sSubPr>
                        <m:ctrlPr>
                          <a:rPr lang="en-US" altLang="zh-TW" sz="2400" i="1" smtClean="0">
                            <a:solidFill>
                              <a:schemeClr val="bg1"/>
                            </a:solidFill>
                            <a:latin typeface="Cambria Math" panose="02040503050406030204" pitchFamily="18" charset="0"/>
                            <a:cs typeface="Calibri Light" panose="020F0302020204030204" pitchFamily="34" charset="0"/>
                          </a:rPr>
                        </m:ctrlPr>
                      </m:sSubPr>
                      <m:e>
                        <m:r>
                          <a:rPr lang="en-US" altLang="zh-TW" sz="2400" b="0" i="1" smtClean="0">
                            <a:solidFill>
                              <a:schemeClr val="bg1"/>
                            </a:solidFill>
                            <a:latin typeface="Cambria Math" panose="02040503050406030204" pitchFamily="18" charset="0"/>
                            <a:cs typeface="Calibri Light" panose="020F0302020204030204" pitchFamily="34" charset="0"/>
                          </a:rPr>
                          <m:t>𝐹</m:t>
                        </m:r>
                      </m:e>
                      <m:sub>
                        <m:r>
                          <a:rPr lang="en-US" altLang="zh-TW" sz="2400" b="0" i="1" smtClean="0">
                            <a:solidFill>
                              <a:schemeClr val="bg1"/>
                            </a:solidFill>
                            <a:latin typeface="Cambria Math" panose="02040503050406030204" pitchFamily="18" charset="0"/>
                            <a:cs typeface="Calibri Light" panose="020F0302020204030204" pitchFamily="34" charset="0"/>
                          </a:rPr>
                          <m:t>𝑥𝑧</m:t>
                        </m:r>
                      </m:sub>
                    </m:sSub>
                  </m:oMath>
                </a14:m>
                <a:r>
                  <a:rPr lang="en-US" altLang="zh-TW" sz="2400" dirty="0">
                    <a:solidFill>
                      <a:schemeClr val="bg1"/>
                    </a:solidFill>
                    <a:latin typeface="Garamond" panose="02020404030301010803" pitchFamily="18" charset="0"/>
                    <a:cs typeface="Calibri Light" panose="020F0302020204030204" pitchFamily="34" charset="0"/>
                  </a:rPr>
                  <a:t> with samples </a:t>
                </a:r>
                <a14:m>
                  <m:oMath xmlns:m="http://schemas.openxmlformats.org/officeDocument/2006/math">
                    <m:r>
                      <a:rPr lang="en-US" altLang="zh-TW" sz="2400" b="0" i="1" smtClean="0">
                        <a:solidFill>
                          <a:schemeClr val="bg1"/>
                        </a:solidFill>
                        <a:latin typeface="Cambria Math" panose="02040503050406030204" pitchFamily="18" charset="0"/>
                        <a:cs typeface="Calibri Light" panose="020F0302020204030204" pitchFamily="34" charset="0"/>
                      </a:rPr>
                      <m:t>𝑥</m:t>
                    </m:r>
                  </m:oMath>
                </a14:m>
                <a:endParaRPr lang="en-US" altLang="zh-TW" sz="2400" dirty="0">
                  <a:solidFill>
                    <a:schemeClr val="bg1"/>
                  </a:solidFill>
                  <a:latin typeface="Garamond" panose="02020404030301010803" pitchFamily="18" charset="0"/>
                  <a:cs typeface="Calibri Light" panose="020F0302020204030204" pitchFamily="34" charset="0"/>
                </a:endParaRPr>
              </a:p>
              <a:p>
                <a:pPr marL="914400" lvl="1" indent="-457200">
                  <a:lnSpc>
                    <a:spcPct val="15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Draw samples from the latent space</a:t>
                </a:r>
              </a:p>
              <a:p>
                <a:pPr marL="914400" lvl="1" indent="-457200">
                  <a:lnSpc>
                    <a:spcPct val="15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Map the latent samples back to the configuration space</a:t>
                </a:r>
              </a:p>
            </p:txBody>
          </p:sp>
        </mc:Choice>
        <mc:Fallback xmlns="">
          <p:sp>
            <p:nvSpPr>
              <p:cNvPr id="7" name="文字方塊 6">
                <a:extLst>
                  <a:ext uri="{FF2B5EF4-FFF2-40B4-BE49-F238E27FC236}">
                    <a16:creationId xmlns:a16="http://schemas.microsoft.com/office/drawing/2014/main" id="{CE833EC0-BDEB-4C2C-8D85-D6B2C8DD4462}"/>
                  </a:ext>
                </a:extLst>
              </p:cNvPr>
              <p:cNvSpPr txBox="1">
                <a:spLocks noRot="1" noChangeAspect="1" noMove="1" noResize="1" noEditPoints="1" noAdjustHandles="1" noChangeArrowheads="1" noChangeShapeType="1" noTextEdit="1"/>
              </p:cNvSpPr>
              <p:nvPr/>
            </p:nvSpPr>
            <p:spPr>
              <a:xfrm>
                <a:off x="463678" y="1775875"/>
                <a:ext cx="6831644" cy="3918189"/>
              </a:xfrm>
              <a:prstGeom prst="rect">
                <a:avLst/>
              </a:prstGeom>
              <a:blipFill>
                <a:blip r:embed="rId3"/>
                <a:stretch>
                  <a:fillRect l="-1160" r="-714" b="-2644"/>
                </a:stretch>
              </a:blipFill>
            </p:spPr>
            <p:txBody>
              <a:bodyPr/>
              <a:lstStyle/>
              <a:p>
                <a:r>
                  <a:rPr lang="zh-TW" altLang="en-US">
                    <a:noFill/>
                  </a:rPr>
                  <a:t> </a:t>
                </a:r>
              </a:p>
            </p:txBody>
          </p:sp>
        </mc:Fallback>
      </mc:AlternateContent>
      <p:grpSp>
        <p:nvGrpSpPr>
          <p:cNvPr id="32" name="群組 31">
            <a:extLst>
              <a:ext uri="{FF2B5EF4-FFF2-40B4-BE49-F238E27FC236}">
                <a16:creationId xmlns:a16="http://schemas.microsoft.com/office/drawing/2014/main" id="{FC89497F-7E56-497A-BBF5-9B3FE520DD16}"/>
              </a:ext>
            </a:extLst>
          </p:cNvPr>
          <p:cNvGrpSpPr/>
          <p:nvPr/>
        </p:nvGrpSpPr>
        <p:grpSpPr>
          <a:xfrm>
            <a:off x="7652011" y="2169664"/>
            <a:ext cx="4006800" cy="3524400"/>
            <a:chOff x="7652011" y="2169664"/>
            <a:chExt cx="4006800" cy="3524400"/>
          </a:xfrm>
        </p:grpSpPr>
        <p:sp>
          <p:nvSpPr>
            <p:cNvPr id="29" name="矩形 28">
              <a:extLst>
                <a:ext uri="{FF2B5EF4-FFF2-40B4-BE49-F238E27FC236}">
                  <a16:creationId xmlns:a16="http://schemas.microsoft.com/office/drawing/2014/main" id="{709CC09E-717E-4890-8109-C7ED0AD47E5E}"/>
                </a:ext>
              </a:extLst>
            </p:cNvPr>
            <p:cNvSpPr/>
            <p:nvPr/>
          </p:nvSpPr>
          <p:spPr>
            <a:xfrm>
              <a:off x="7652011" y="2169664"/>
              <a:ext cx="4006800" cy="3524400"/>
            </a:xfrm>
            <a:prstGeom prst="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2" name="圖片 21">
              <a:extLst>
                <a:ext uri="{FF2B5EF4-FFF2-40B4-BE49-F238E27FC236}">
                  <a16:creationId xmlns:a16="http://schemas.microsoft.com/office/drawing/2014/main" id="{1037C122-3160-4C9C-B23B-D0013A3319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02" t="29365" r="8005" b="67702"/>
            <a:stretch/>
          </p:blipFill>
          <p:spPr bwMode="auto">
            <a:xfrm>
              <a:off x="7942955" y="4757827"/>
              <a:ext cx="3657600" cy="278630"/>
            </a:xfrm>
            <a:custGeom>
              <a:avLst/>
              <a:gdLst>
                <a:gd name="connsiteX0" fmla="*/ 0 w 3657600"/>
                <a:gd name="connsiteY0" fmla="*/ 0 h 278630"/>
                <a:gd name="connsiteX1" fmla="*/ 3657600 w 3657600"/>
                <a:gd name="connsiteY1" fmla="*/ 0 h 278630"/>
                <a:gd name="connsiteX2" fmla="*/ 3657600 w 3657600"/>
                <a:gd name="connsiteY2" fmla="*/ 278630 h 278630"/>
                <a:gd name="connsiteX3" fmla="*/ 0 w 3657600"/>
                <a:gd name="connsiteY3" fmla="*/ 278630 h 278630"/>
              </a:gdLst>
              <a:ahLst/>
              <a:cxnLst>
                <a:cxn ang="0">
                  <a:pos x="connsiteX0" y="connsiteY0"/>
                </a:cxn>
                <a:cxn ang="0">
                  <a:pos x="connsiteX1" y="connsiteY1"/>
                </a:cxn>
                <a:cxn ang="0">
                  <a:pos x="connsiteX2" y="connsiteY2"/>
                </a:cxn>
                <a:cxn ang="0">
                  <a:pos x="connsiteX3" y="connsiteY3"/>
                </a:cxn>
              </a:cxnLst>
              <a:rect l="l" t="t" r="r" b="b"/>
              <a:pathLst>
                <a:path w="3657600" h="278630">
                  <a:moveTo>
                    <a:pt x="0" y="0"/>
                  </a:moveTo>
                  <a:lnTo>
                    <a:pt x="3657600" y="0"/>
                  </a:lnTo>
                  <a:lnTo>
                    <a:pt x="3657600" y="278630"/>
                  </a:lnTo>
                  <a:lnTo>
                    <a:pt x="0" y="278630"/>
                  </a:lnTo>
                  <a:close/>
                </a:path>
              </a:pathLst>
            </a:custGeom>
            <a:noFill/>
            <a:ln w="38100">
              <a:no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24" name="圖片 23">
            <a:extLst>
              <a:ext uri="{FF2B5EF4-FFF2-40B4-BE49-F238E27FC236}">
                <a16:creationId xmlns:a16="http://schemas.microsoft.com/office/drawing/2014/main" id="{0074AA2B-2E00-4A35-BC6B-2C38D7BFCF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6" t="32757" r="12791" b="61035"/>
          <a:stretch/>
        </p:blipFill>
        <p:spPr bwMode="auto">
          <a:xfrm>
            <a:off x="7738617" y="5052256"/>
            <a:ext cx="3657600" cy="589716"/>
          </a:xfrm>
          <a:custGeom>
            <a:avLst/>
            <a:gdLst>
              <a:gd name="connsiteX0" fmla="*/ 0 w 3657600"/>
              <a:gd name="connsiteY0" fmla="*/ 0 h 589716"/>
              <a:gd name="connsiteX1" fmla="*/ 3657600 w 3657600"/>
              <a:gd name="connsiteY1" fmla="*/ 0 h 589716"/>
              <a:gd name="connsiteX2" fmla="*/ 3657600 w 3657600"/>
              <a:gd name="connsiteY2" fmla="*/ 589716 h 589716"/>
              <a:gd name="connsiteX3" fmla="*/ 0 w 3657600"/>
              <a:gd name="connsiteY3" fmla="*/ 589716 h 589716"/>
            </a:gdLst>
            <a:ahLst/>
            <a:cxnLst>
              <a:cxn ang="0">
                <a:pos x="connsiteX0" y="connsiteY0"/>
              </a:cxn>
              <a:cxn ang="0">
                <a:pos x="connsiteX1" y="connsiteY1"/>
              </a:cxn>
              <a:cxn ang="0">
                <a:pos x="connsiteX2" y="connsiteY2"/>
              </a:cxn>
              <a:cxn ang="0">
                <a:pos x="connsiteX3" y="connsiteY3"/>
              </a:cxn>
            </a:cxnLst>
            <a:rect l="l" t="t" r="r" b="b"/>
            <a:pathLst>
              <a:path w="3657600" h="589716">
                <a:moveTo>
                  <a:pt x="0" y="0"/>
                </a:moveTo>
                <a:lnTo>
                  <a:pt x="3657600" y="0"/>
                </a:lnTo>
                <a:lnTo>
                  <a:pt x="3657600" y="589716"/>
                </a:lnTo>
                <a:lnTo>
                  <a:pt x="0" y="589716"/>
                </a:lnTo>
                <a:close/>
              </a:path>
            </a:pathLst>
          </a:custGeom>
          <a:noFill/>
          <a:ln w="38100">
            <a:no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圖片 17">
            <a:extLst>
              <a:ext uri="{FF2B5EF4-FFF2-40B4-BE49-F238E27FC236}">
                <a16:creationId xmlns:a16="http://schemas.microsoft.com/office/drawing/2014/main" id="{1F06B541-59AE-4D33-AE64-8D0B12CD4A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3" t="2502" r="11634" b="88600"/>
          <a:stretch/>
        </p:blipFill>
        <p:spPr bwMode="auto">
          <a:xfrm>
            <a:off x="7738617" y="2223182"/>
            <a:ext cx="3657600" cy="845141"/>
          </a:xfrm>
          <a:custGeom>
            <a:avLst/>
            <a:gdLst>
              <a:gd name="connsiteX0" fmla="*/ 0 w 3657600"/>
              <a:gd name="connsiteY0" fmla="*/ 0 h 845141"/>
              <a:gd name="connsiteX1" fmla="*/ 3657600 w 3657600"/>
              <a:gd name="connsiteY1" fmla="*/ 0 h 845141"/>
              <a:gd name="connsiteX2" fmla="*/ 3657600 w 3657600"/>
              <a:gd name="connsiteY2" fmla="*/ 845141 h 845141"/>
              <a:gd name="connsiteX3" fmla="*/ 0 w 3657600"/>
              <a:gd name="connsiteY3" fmla="*/ 845141 h 845141"/>
            </a:gdLst>
            <a:ahLst/>
            <a:cxnLst>
              <a:cxn ang="0">
                <a:pos x="connsiteX0" y="connsiteY0"/>
              </a:cxn>
              <a:cxn ang="0">
                <a:pos x="connsiteX1" y="connsiteY1"/>
              </a:cxn>
              <a:cxn ang="0">
                <a:pos x="connsiteX2" y="connsiteY2"/>
              </a:cxn>
              <a:cxn ang="0">
                <a:pos x="connsiteX3" y="connsiteY3"/>
              </a:cxn>
            </a:cxnLst>
            <a:rect l="l" t="t" r="r" b="b"/>
            <a:pathLst>
              <a:path w="3657600" h="845141">
                <a:moveTo>
                  <a:pt x="0" y="0"/>
                </a:moveTo>
                <a:lnTo>
                  <a:pt x="3657600" y="0"/>
                </a:lnTo>
                <a:lnTo>
                  <a:pt x="3657600" y="845141"/>
                </a:lnTo>
                <a:lnTo>
                  <a:pt x="0" y="845141"/>
                </a:lnTo>
                <a:close/>
              </a:path>
            </a:pathLst>
          </a:custGeom>
          <a:noFill/>
          <a:ln w="38100">
            <a:no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4" name="直線單箭頭接點 33">
            <a:extLst>
              <a:ext uri="{FF2B5EF4-FFF2-40B4-BE49-F238E27FC236}">
                <a16:creationId xmlns:a16="http://schemas.microsoft.com/office/drawing/2014/main" id="{B132AF7C-BE0D-4C4B-8233-D20BFC7290A2}"/>
              </a:ext>
            </a:extLst>
          </p:cNvPr>
          <p:cNvCxnSpPr/>
          <p:nvPr/>
        </p:nvCxnSpPr>
        <p:spPr>
          <a:xfrm>
            <a:off x="8824686" y="3173867"/>
            <a:ext cx="0" cy="145793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2D0AED7-78B7-4CE5-8529-CB517E47514C}"/>
              </a:ext>
            </a:extLst>
          </p:cNvPr>
          <p:cNvCxnSpPr>
            <a:cxnSpLocks/>
          </p:cNvCxnSpPr>
          <p:nvPr/>
        </p:nvCxnSpPr>
        <p:spPr>
          <a:xfrm flipV="1">
            <a:off x="10660744" y="3173867"/>
            <a:ext cx="0" cy="145800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C7A27B9F-397E-42F8-AE0E-B206A9CF9CF3}"/>
              </a:ext>
            </a:extLst>
          </p:cNvPr>
          <p:cNvSpPr txBox="1"/>
          <p:nvPr/>
        </p:nvSpPr>
        <p:spPr>
          <a:xfrm>
            <a:off x="9493418" y="3198296"/>
            <a:ext cx="556674" cy="1015663"/>
          </a:xfrm>
          <a:prstGeom prst="rect">
            <a:avLst/>
          </a:prstGeom>
          <a:noFill/>
        </p:spPr>
        <p:txBody>
          <a:bodyPr wrap="square" rtlCol="0">
            <a:spAutoFit/>
          </a:bodyPr>
          <a:lstStyle/>
          <a:p>
            <a:r>
              <a:rPr lang="en-US" altLang="zh-TW" sz="6000" b="1" dirty="0">
                <a:solidFill>
                  <a:srgbClr val="FF0000"/>
                </a:solidFill>
                <a:latin typeface="Dragonfly" panose="02000606000000020004" pitchFamily="50" charset="0"/>
                <a:cs typeface="Calibri Light" panose="020F0302020204030204" pitchFamily="34" charset="0"/>
              </a:rPr>
              <a:t>?</a:t>
            </a:r>
            <a:endParaRPr lang="zh-TW" altLang="en-US" sz="6000" b="1" dirty="0">
              <a:solidFill>
                <a:srgbClr val="FF0000"/>
              </a:solidFill>
              <a:latin typeface="Dragonfly" panose="02000606000000020004" pitchFamily="50" charset="0"/>
              <a:cs typeface="Calibri Light" panose="020F0302020204030204" pitchFamily="34" charset="0"/>
            </a:endParaRPr>
          </a:p>
        </p:txBody>
      </p:sp>
      <p:sp>
        <p:nvSpPr>
          <p:cNvPr id="38" name="文字方塊 37">
            <a:extLst>
              <a:ext uri="{FF2B5EF4-FFF2-40B4-BE49-F238E27FC236}">
                <a16:creationId xmlns:a16="http://schemas.microsoft.com/office/drawing/2014/main" id="{9389B581-A50B-4506-9BB8-8E267BAD0A30}"/>
              </a:ext>
            </a:extLst>
          </p:cNvPr>
          <p:cNvSpPr txBox="1"/>
          <p:nvPr/>
        </p:nvSpPr>
        <p:spPr>
          <a:xfrm>
            <a:off x="7775406" y="3732638"/>
            <a:ext cx="1049280" cy="338554"/>
          </a:xfrm>
          <a:prstGeom prst="rect">
            <a:avLst/>
          </a:prstGeom>
          <a:noFill/>
        </p:spPr>
        <p:txBody>
          <a:bodyPr wrap="square" rtlCol="0">
            <a:spAutoFit/>
          </a:bodyPr>
          <a:lstStyle/>
          <a:p>
            <a:r>
              <a:rPr lang="en-US" altLang="zh-TW" sz="1600" b="1" dirty="0">
                <a:solidFill>
                  <a:srgbClr val="0070C0"/>
                </a:solidFill>
                <a:latin typeface="Garamond" panose="02020404030301010803" pitchFamily="18" charset="0"/>
                <a:cs typeface="Calibri Light" panose="020F0302020204030204" pitchFamily="34" charset="0"/>
              </a:rPr>
              <a:t>Generator</a:t>
            </a:r>
            <a:endParaRPr lang="zh-TW" altLang="en-US" sz="1600" b="1" dirty="0">
              <a:solidFill>
                <a:srgbClr val="0070C0"/>
              </a:solidFill>
              <a:latin typeface="Garamond" panose="02020404030301010803" pitchFamily="18" charset="0"/>
              <a:cs typeface="Calibri Light" panose="020F0302020204030204" pitchFamily="34" charset="0"/>
            </a:endParaRPr>
          </a:p>
        </p:txBody>
      </p:sp>
      <p:sp>
        <p:nvSpPr>
          <p:cNvPr id="39" name="文字方塊 38">
            <a:extLst>
              <a:ext uri="{FF2B5EF4-FFF2-40B4-BE49-F238E27FC236}">
                <a16:creationId xmlns:a16="http://schemas.microsoft.com/office/drawing/2014/main" id="{75B5B6EE-3DB3-4ED1-980F-34EA1E3E9302}"/>
              </a:ext>
            </a:extLst>
          </p:cNvPr>
          <p:cNvSpPr txBox="1"/>
          <p:nvPr/>
        </p:nvSpPr>
        <p:spPr>
          <a:xfrm>
            <a:off x="10660743" y="3639476"/>
            <a:ext cx="1049280" cy="584775"/>
          </a:xfrm>
          <a:prstGeom prst="rect">
            <a:avLst/>
          </a:prstGeom>
          <a:noFill/>
        </p:spPr>
        <p:txBody>
          <a:bodyPr wrap="square" rtlCol="0">
            <a:spAutoFit/>
          </a:bodyPr>
          <a:lstStyle/>
          <a:p>
            <a:pPr algn="ctr"/>
            <a:r>
              <a:rPr lang="en-US" altLang="zh-TW" sz="1600" b="1" dirty="0">
                <a:solidFill>
                  <a:srgbClr val="0070C0"/>
                </a:solidFill>
                <a:latin typeface="Garamond" panose="02020404030301010803" pitchFamily="18" charset="0"/>
                <a:cs typeface="Calibri Light" panose="020F0302020204030204" pitchFamily="34" charset="0"/>
              </a:rPr>
              <a:t>Inverse</a:t>
            </a:r>
          </a:p>
          <a:p>
            <a:pPr algn="ctr"/>
            <a:r>
              <a:rPr lang="en-US" altLang="zh-TW" sz="1600" b="1" dirty="0">
                <a:solidFill>
                  <a:srgbClr val="0070C0"/>
                </a:solidFill>
                <a:latin typeface="Garamond" panose="02020404030301010803" pitchFamily="18" charset="0"/>
                <a:cs typeface="Calibri Light" panose="020F0302020204030204" pitchFamily="34" charset="0"/>
              </a:rPr>
              <a:t>generator</a:t>
            </a:r>
            <a:endParaRPr lang="zh-TW" altLang="en-US" sz="1600" b="1" dirty="0">
              <a:solidFill>
                <a:srgbClr val="0070C0"/>
              </a:solidFill>
              <a:latin typeface="Garamond" panose="02020404030301010803" pitchFamily="18" charset="0"/>
              <a:cs typeface="Calibri Light" panose="020F0302020204030204" pitchFamily="34" charset="0"/>
            </a:endParaRPr>
          </a:p>
        </p:txBody>
      </p:sp>
      <p:pic>
        <p:nvPicPr>
          <p:cNvPr id="10" name="圖片 9">
            <a:extLst>
              <a:ext uri="{FF2B5EF4-FFF2-40B4-BE49-F238E27FC236}">
                <a16:creationId xmlns:a16="http://schemas.microsoft.com/office/drawing/2014/main" id="{225657C0-BBC7-45E0-8E47-99A9210CBA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177" t="11552" r="10495" b="70635"/>
          <a:stretch/>
        </p:blipFill>
        <p:spPr bwMode="auto">
          <a:xfrm>
            <a:off x="9902994" y="3067075"/>
            <a:ext cx="1584000" cy="1692000"/>
          </a:xfrm>
          <a:custGeom>
            <a:avLst/>
            <a:gdLst>
              <a:gd name="connsiteX0" fmla="*/ 0 w 1584000"/>
              <a:gd name="connsiteY0" fmla="*/ 0 h 1692000"/>
              <a:gd name="connsiteX1" fmla="*/ 1584000 w 1584000"/>
              <a:gd name="connsiteY1" fmla="*/ 0 h 1692000"/>
              <a:gd name="connsiteX2" fmla="*/ 1584000 w 1584000"/>
              <a:gd name="connsiteY2" fmla="*/ 1692000 h 1692000"/>
              <a:gd name="connsiteX3" fmla="*/ 0 w 1584000"/>
              <a:gd name="connsiteY3" fmla="*/ 1692000 h 1692000"/>
            </a:gdLst>
            <a:ahLst/>
            <a:cxnLst>
              <a:cxn ang="0">
                <a:pos x="connsiteX0" y="connsiteY0"/>
              </a:cxn>
              <a:cxn ang="0">
                <a:pos x="connsiteX1" y="connsiteY1"/>
              </a:cxn>
              <a:cxn ang="0">
                <a:pos x="connsiteX2" y="connsiteY2"/>
              </a:cxn>
              <a:cxn ang="0">
                <a:pos x="connsiteX3" y="connsiteY3"/>
              </a:cxn>
            </a:cxnLst>
            <a:rect l="l" t="t" r="r" b="b"/>
            <a:pathLst>
              <a:path w="1584000" h="1692000">
                <a:moveTo>
                  <a:pt x="0" y="0"/>
                </a:moveTo>
                <a:lnTo>
                  <a:pt x="1584000" y="0"/>
                </a:lnTo>
                <a:lnTo>
                  <a:pt x="1584000" y="1692000"/>
                </a:lnTo>
                <a:lnTo>
                  <a:pt x="0" y="1692000"/>
                </a:lnTo>
                <a:close/>
              </a:path>
            </a:pathLst>
          </a:custGeom>
          <a:noFill/>
          <a:ln w="38100">
            <a:no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圖片 11">
            <a:extLst>
              <a:ext uri="{FF2B5EF4-FFF2-40B4-BE49-F238E27FC236}">
                <a16:creationId xmlns:a16="http://schemas.microsoft.com/office/drawing/2014/main" id="{1276DBC3-AFBD-43C1-B948-E8A6322910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44" t="11448" r="54528" b="70740"/>
          <a:stretch/>
        </p:blipFill>
        <p:spPr bwMode="auto">
          <a:xfrm>
            <a:off x="7909418" y="3065827"/>
            <a:ext cx="1584000" cy="1692000"/>
          </a:xfrm>
          <a:custGeom>
            <a:avLst/>
            <a:gdLst>
              <a:gd name="connsiteX0" fmla="*/ 0 w 1584000"/>
              <a:gd name="connsiteY0" fmla="*/ 0 h 1692000"/>
              <a:gd name="connsiteX1" fmla="*/ 1584000 w 1584000"/>
              <a:gd name="connsiteY1" fmla="*/ 0 h 1692000"/>
              <a:gd name="connsiteX2" fmla="*/ 1584000 w 1584000"/>
              <a:gd name="connsiteY2" fmla="*/ 1692000 h 1692000"/>
              <a:gd name="connsiteX3" fmla="*/ 0 w 1584000"/>
              <a:gd name="connsiteY3" fmla="*/ 1692000 h 1692000"/>
            </a:gdLst>
            <a:ahLst/>
            <a:cxnLst>
              <a:cxn ang="0">
                <a:pos x="connsiteX0" y="connsiteY0"/>
              </a:cxn>
              <a:cxn ang="0">
                <a:pos x="connsiteX1" y="connsiteY1"/>
              </a:cxn>
              <a:cxn ang="0">
                <a:pos x="connsiteX2" y="connsiteY2"/>
              </a:cxn>
              <a:cxn ang="0">
                <a:pos x="connsiteX3" y="connsiteY3"/>
              </a:cxn>
            </a:cxnLst>
            <a:rect l="l" t="t" r="r" b="b"/>
            <a:pathLst>
              <a:path w="1584000" h="1692000">
                <a:moveTo>
                  <a:pt x="0" y="0"/>
                </a:moveTo>
                <a:lnTo>
                  <a:pt x="1584000" y="0"/>
                </a:lnTo>
                <a:lnTo>
                  <a:pt x="1584000" y="1692000"/>
                </a:lnTo>
                <a:lnTo>
                  <a:pt x="0" y="1692000"/>
                </a:lnTo>
                <a:close/>
              </a:path>
            </a:pathLst>
          </a:custGeom>
          <a:noFill/>
          <a:ln w="38100">
            <a:no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 name="文字方塊 39">
            <a:extLst>
              <a:ext uri="{FF2B5EF4-FFF2-40B4-BE49-F238E27FC236}">
                <a16:creationId xmlns:a16="http://schemas.microsoft.com/office/drawing/2014/main" id="{01016FA5-0838-4492-9F16-7B4C007C6510}"/>
              </a:ext>
            </a:extLst>
          </p:cNvPr>
          <p:cNvSpPr txBox="1"/>
          <p:nvPr/>
        </p:nvSpPr>
        <p:spPr>
          <a:xfrm>
            <a:off x="11674751" y="6244494"/>
            <a:ext cx="276038" cy="369332"/>
          </a:xfrm>
          <a:prstGeom prst="rect">
            <a:avLst/>
          </a:prstGeom>
          <a:noFill/>
        </p:spPr>
        <p:txBody>
          <a:bodyPr wrap="square" rtlCol="0">
            <a:spAutoFit/>
          </a:bodyPr>
          <a:lstStyle/>
          <a:p>
            <a:r>
              <a:rPr kumimoji="1" lang="en-US" altLang="zh-TW" b="1" dirty="0">
                <a:solidFill>
                  <a:schemeClr val="accent5">
                    <a:lumMod val="60000"/>
                    <a:lumOff val="40000"/>
                  </a:schemeClr>
                </a:solidFill>
                <a:latin typeface="Garamond" panose="02020404030301010803" pitchFamily="18" charset="0"/>
              </a:rPr>
              <a:t>3</a:t>
            </a:r>
            <a:endParaRPr kumimoji="1" lang="zh-TW" altLang="en-US" b="1" dirty="0">
              <a:solidFill>
                <a:schemeClr val="accent5">
                  <a:lumMod val="60000"/>
                  <a:lumOff val="40000"/>
                </a:schemeClr>
              </a:solidFill>
              <a:latin typeface="Garamond" panose="02020404030301010803" pitchFamily="18" charset="0"/>
            </a:endParaRPr>
          </a:p>
        </p:txBody>
      </p:sp>
    </p:spTree>
    <p:extLst>
      <p:ext uri="{BB962C8B-B14F-4D97-AF65-F5344CB8AC3E}">
        <p14:creationId xmlns:p14="http://schemas.microsoft.com/office/powerpoint/2010/main" val="89999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25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
                                            <p:txEl>
                                              <p:pRg st="1" end="1"/>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34"/>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35"/>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37"/>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8"/>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9"/>
                                        </p:tgtEl>
                                        <p:attrNameLst>
                                          <p:attrName>style.visibility</p:attrName>
                                        </p:attrNameLst>
                                      </p:cBhvr>
                                      <p:to>
                                        <p:strVal val="hidden"/>
                                      </p:to>
                                    </p:set>
                                  </p:childTnLst>
                                </p:cTn>
                              </p:par>
                              <p:par>
                                <p:cTn id="54" presetID="22" presetClass="entr" presetSubtype="4"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down)">
                                      <p:cBhvr>
                                        <p:cTn id="56" dur="500"/>
                                        <p:tgtEl>
                                          <p:spTgt spid="10"/>
                                        </p:tgtEl>
                                      </p:cBhvr>
                                    </p:animEffect>
                                  </p:childTnLst>
                                </p:cTn>
                              </p:par>
                              <p:par>
                                <p:cTn id="57" presetID="1" presetClass="entr" presetSubtype="0" fill="hold" nodeType="withEffect">
                                  <p:stCondLst>
                                    <p:cond delay="1000"/>
                                  </p:stCondLst>
                                  <p:childTnLst>
                                    <p:set>
                                      <p:cBhvr>
                                        <p:cTn id="5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par>
                          <p:cTn id="68" fill="hold">
                            <p:stCondLst>
                              <p:cond delay="500"/>
                            </p:stCondLst>
                            <p:childTnLst>
                              <p:par>
                                <p:cTn id="69" presetID="1" presetClass="entr" presetSubtype="0" fill="hold" nodeType="afterEffect">
                                  <p:stCondLst>
                                    <p:cond delay="500"/>
                                  </p:stCondLst>
                                  <p:childTnLst>
                                    <p:set>
                                      <p:cBhvr>
                                        <p:cTn id="7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p:bldP spid="38" grpId="1"/>
      <p:bldP spid="39" grpId="0"/>
      <p:bldP spid="3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84CC15F-23CF-4A34-8E14-5B93296E78DD}"/>
              </a:ext>
            </a:extLst>
          </p:cNvPr>
          <p:cNvSpPr txBox="1"/>
          <p:nvPr/>
        </p:nvSpPr>
        <p:spPr>
          <a:xfrm>
            <a:off x="522557" y="681712"/>
            <a:ext cx="11359545" cy="523220"/>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Boltzmann generators are a application of flow-based generative models</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7ABFC569-A072-4CFA-8041-10E7A31A3A89}"/>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Introduction</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grpSp>
        <p:nvGrpSpPr>
          <p:cNvPr id="45" name="群組 44">
            <a:extLst>
              <a:ext uri="{FF2B5EF4-FFF2-40B4-BE49-F238E27FC236}">
                <a16:creationId xmlns:a16="http://schemas.microsoft.com/office/drawing/2014/main" id="{72AD7F7C-877E-44A0-A734-03EBE37E669F}"/>
              </a:ext>
            </a:extLst>
          </p:cNvPr>
          <p:cNvGrpSpPr/>
          <p:nvPr/>
        </p:nvGrpSpPr>
        <p:grpSpPr>
          <a:xfrm>
            <a:off x="1248775" y="3704457"/>
            <a:ext cx="1455723" cy="1440000"/>
            <a:chOff x="3317666" y="3972910"/>
            <a:chExt cx="1455723" cy="1440000"/>
          </a:xfrm>
        </p:grpSpPr>
        <p:pic>
          <p:nvPicPr>
            <p:cNvPr id="23" name="圖片 22">
              <a:extLst>
                <a:ext uri="{FF2B5EF4-FFF2-40B4-BE49-F238E27FC236}">
                  <a16:creationId xmlns:a16="http://schemas.microsoft.com/office/drawing/2014/main" id="{DE35839E-9B33-4877-B9FE-17030FC7574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contrast="16000"/>
                      </a14:imgEffect>
                    </a14:imgLayer>
                  </a14:imgProps>
                </a:ext>
                <a:ext uri="{28A0092B-C50C-407E-A947-70E740481C1C}">
                  <a14:useLocalDpi xmlns:a14="http://schemas.microsoft.com/office/drawing/2010/main" val="0"/>
                </a:ext>
              </a:extLst>
            </a:blip>
            <a:srcRect l="2983" t="35484" r="83712" b="23953"/>
            <a:stretch>
              <a:fillRect/>
            </a:stretch>
          </p:blipFill>
          <p:spPr>
            <a:xfrm>
              <a:off x="3365003" y="4046524"/>
              <a:ext cx="1408386" cy="1292772"/>
            </a:xfrm>
            <a:custGeom>
              <a:avLst/>
              <a:gdLst>
                <a:gd name="connsiteX0" fmla="*/ 704193 w 1408386"/>
                <a:gd name="connsiteY0" fmla="*/ 0 h 1292772"/>
                <a:gd name="connsiteX1" fmla="*/ 1408386 w 1408386"/>
                <a:gd name="connsiteY1" fmla="*/ 646386 h 1292772"/>
                <a:gd name="connsiteX2" fmla="*/ 704193 w 1408386"/>
                <a:gd name="connsiteY2" fmla="*/ 1292772 h 1292772"/>
                <a:gd name="connsiteX3" fmla="*/ 0 w 1408386"/>
                <a:gd name="connsiteY3" fmla="*/ 646386 h 1292772"/>
                <a:gd name="connsiteX4" fmla="*/ 704193 w 1408386"/>
                <a:gd name="connsiteY4" fmla="*/ 0 h 1292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386" h="1292772">
                  <a:moveTo>
                    <a:pt x="704193" y="0"/>
                  </a:moveTo>
                  <a:cubicBezTo>
                    <a:pt x="1093108" y="0"/>
                    <a:pt x="1408386" y="289397"/>
                    <a:pt x="1408386" y="646386"/>
                  </a:cubicBezTo>
                  <a:cubicBezTo>
                    <a:pt x="1408386" y="1003375"/>
                    <a:pt x="1093108" y="1292772"/>
                    <a:pt x="704193" y="1292772"/>
                  </a:cubicBezTo>
                  <a:cubicBezTo>
                    <a:pt x="315278" y="1292772"/>
                    <a:pt x="0" y="1003375"/>
                    <a:pt x="0" y="646386"/>
                  </a:cubicBezTo>
                  <a:cubicBezTo>
                    <a:pt x="0" y="289397"/>
                    <a:pt x="315278" y="0"/>
                    <a:pt x="704193" y="0"/>
                  </a:cubicBezTo>
                  <a:close/>
                </a:path>
              </a:pathLst>
            </a:custGeom>
          </p:spPr>
        </p:pic>
        <p:sp>
          <p:nvSpPr>
            <p:cNvPr id="24" name="橢圓 23">
              <a:extLst>
                <a:ext uri="{FF2B5EF4-FFF2-40B4-BE49-F238E27FC236}">
                  <a16:creationId xmlns:a16="http://schemas.microsoft.com/office/drawing/2014/main" id="{39749C7E-5804-410A-973E-DE7B4F357DF3}"/>
                </a:ext>
              </a:extLst>
            </p:cNvPr>
            <p:cNvSpPr/>
            <p:nvPr/>
          </p:nvSpPr>
          <p:spPr>
            <a:xfrm>
              <a:off x="3317666" y="3972910"/>
              <a:ext cx="1440000" cy="1440000"/>
            </a:xfrm>
            <a:prstGeom prst="ellipse">
              <a:avLst/>
            </a:prstGeom>
            <a:noFill/>
            <a:ln w="28575">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0" name="群組 39">
            <a:extLst>
              <a:ext uri="{FF2B5EF4-FFF2-40B4-BE49-F238E27FC236}">
                <a16:creationId xmlns:a16="http://schemas.microsoft.com/office/drawing/2014/main" id="{DAAAD572-04FB-4CB3-9EE5-8C6BD27EADA0}"/>
              </a:ext>
            </a:extLst>
          </p:cNvPr>
          <p:cNvGrpSpPr/>
          <p:nvPr/>
        </p:nvGrpSpPr>
        <p:grpSpPr>
          <a:xfrm>
            <a:off x="9566238" y="3709185"/>
            <a:ext cx="1440000" cy="1440000"/>
            <a:chOff x="7194329" y="3846745"/>
            <a:chExt cx="1440000" cy="1440000"/>
          </a:xfrm>
        </p:grpSpPr>
        <p:pic>
          <p:nvPicPr>
            <p:cNvPr id="30" name="圖片 29">
              <a:extLst>
                <a:ext uri="{FF2B5EF4-FFF2-40B4-BE49-F238E27FC236}">
                  <a16:creationId xmlns:a16="http://schemas.microsoft.com/office/drawing/2014/main" id="{8D060B76-761A-4691-933D-2589FD01E405}"/>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contrast="16000"/>
                      </a14:imgEffect>
                    </a14:imgLayer>
                  </a14:imgProps>
                </a:ext>
                <a:ext uri="{28A0092B-C50C-407E-A947-70E740481C1C}">
                  <a14:useLocalDpi xmlns:a14="http://schemas.microsoft.com/office/drawing/2010/main" val="0"/>
                </a:ext>
              </a:extLst>
            </a:blip>
            <a:srcRect l="81623" t="36144" r="4576" b="23293"/>
            <a:stretch>
              <a:fillRect/>
            </a:stretch>
          </p:blipFill>
          <p:spPr>
            <a:xfrm>
              <a:off x="7243246" y="3972910"/>
              <a:ext cx="1342165" cy="1187669"/>
            </a:xfrm>
            <a:custGeom>
              <a:avLst/>
              <a:gdLst>
                <a:gd name="connsiteX0" fmla="*/ 730470 w 1460940"/>
                <a:gd name="connsiteY0" fmla="*/ 0 h 1292772"/>
                <a:gd name="connsiteX1" fmla="*/ 1460940 w 1460940"/>
                <a:gd name="connsiteY1" fmla="*/ 646386 h 1292772"/>
                <a:gd name="connsiteX2" fmla="*/ 730470 w 1460940"/>
                <a:gd name="connsiteY2" fmla="*/ 1292772 h 1292772"/>
                <a:gd name="connsiteX3" fmla="*/ 0 w 1460940"/>
                <a:gd name="connsiteY3" fmla="*/ 646386 h 1292772"/>
                <a:gd name="connsiteX4" fmla="*/ 730470 w 1460940"/>
                <a:gd name="connsiteY4" fmla="*/ 0 h 1292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940" h="1292772">
                  <a:moveTo>
                    <a:pt x="730470" y="0"/>
                  </a:moveTo>
                  <a:cubicBezTo>
                    <a:pt x="1133897" y="0"/>
                    <a:pt x="1460940" y="289397"/>
                    <a:pt x="1460940" y="646386"/>
                  </a:cubicBezTo>
                  <a:cubicBezTo>
                    <a:pt x="1460940" y="1003375"/>
                    <a:pt x="1133897" y="1292772"/>
                    <a:pt x="730470" y="1292772"/>
                  </a:cubicBezTo>
                  <a:cubicBezTo>
                    <a:pt x="327043" y="1292772"/>
                    <a:pt x="0" y="1003375"/>
                    <a:pt x="0" y="646386"/>
                  </a:cubicBezTo>
                  <a:cubicBezTo>
                    <a:pt x="0" y="289397"/>
                    <a:pt x="327043" y="0"/>
                    <a:pt x="730470" y="0"/>
                  </a:cubicBezTo>
                  <a:close/>
                </a:path>
              </a:pathLst>
            </a:custGeom>
          </p:spPr>
        </p:pic>
        <p:sp>
          <p:nvSpPr>
            <p:cNvPr id="32" name="橢圓 31">
              <a:extLst>
                <a:ext uri="{FF2B5EF4-FFF2-40B4-BE49-F238E27FC236}">
                  <a16:creationId xmlns:a16="http://schemas.microsoft.com/office/drawing/2014/main" id="{407A77B3-BF38-4A49-BEF2-2EA565719D26}"/>
                </a:ext>
              </a:extLst>
            </p:cNvPr>
            <p:cNvSpPr/>
            <p:nvPr/>
          </p:nvSpPr>
          <p:spPr>
            <a:xfrm>
              <a:off x="7194329" y="3846745"/>
              <a:ext cx="1440000" cy="1440000"/>
            </a:xfrm>
            <a:prstGeom prst="ellipse">
              <a:avLst/>
            </a:prstGeom>
            <a:noFill/>
            <a:ln w="28575">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44" name="圖片 43">
            <a:extLst>
              <a:ext uri="{FF2B5EF4-FFF2-40B4-BE49-F238E27FC236}">
                <a16:creationId xmlns:a16="http://schemas.microsoft.com/office/drawing/2014/main" id="{94F68618-8D48-429F-95D6-F0B1F5B94E04}"/>
              </a:ext>
            </a:extLst>
          </p:cNvPr>
          <p:cNvPicPr>
            <a:picLocks noChangeAspect="1"/>
          </p:cNvPicPr>
          <p:nvPr>
            <p:custDataLst>
              <p:tags r:id="rId1"/>
            </p:custDataLst>
          </p:nvPr>
        </p:nvPicPr>
        <p:blipFill>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262812" y="5302029"/>
            <a:ext cx="1473828" cy="301714"/>
          </a:xfrm>
          <a:prstGeom prst="rect">
            <a:avLst/>
          </a:prstGeom>
        </p:spPr>
      </p:pic>
      <p:pic>
        <p:nvPicPr>
          <p:cNvPr id="88" name="圖片 87">
            <a:extLst>
              <a:ext uri="{FF2B5EF4-FFF2-40B4-BE49-F238E27FC236}">
                <a16:creationId xmlns:a16="http://schemas.microsoft.com/office/drawing/2014/main" id="{C4DE48E6-678F-4083-AFB8-2351D80F8C8E}"/>
              </a:ext>
            </a:extLst>
          </p:cNvPr>
          <p:cNvPicPr>
            <a:picLocks noChangeAspect="1"/>
          </p:cNvPicPr>
          <p:nvPr>
            <p:custDataLst>
              <p:tags r:id="rId2"/>
            </p:custDataLst>
          </p:nvPr>
        </p:nvPicPr>
        <p:blipFill>
          <a:blip r:embed="rId23">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06807" y="5302029"/>
            <a:ext cx="2358856" cy="301714"/>
          </a:xfrm>
          <a:prstGeom prst="rect">
            <a:avLst/>
          </a:prstGeom>
        </p:spPr>
      </p:pic>
      <p:pic>
        <p:nvPicPr>
          <p:cNvPr id="53" name="圖片 52">
            <a:extLst>
              <a:ext uri="{FF2B5EF4-FFF2-40B4-BE49-F238E27FC236}">
                <a16:creationId xmlns:a16="http://schemas.microsoft.com/office/drawing/2014/main" id="{672E4712-4251-4F66-9481-1AA97278ED15}"/>
              </a:ext>
            </a:extLst>
          </p:cNvPr>
          <p:cNvPicPr>
            <a:picLocks noChangeAspect="1"/>
          </p:cNvPicPr>
          <p:nvPr>
            <p:custDataLst>
              <p:tags r:id="rId3"/>
            </p:custDataLst>
          </p:nvPr>
        </p:nvPicPr>
        <p:blipFill>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61530" y="4002224"/>
            <a:ext cx="768000" cy="301714"/>
          </a:xfrm>
          <a:prstGeom prst="rect">
            <a:avLst/>
          </a:prstGeom>
        </p:spPr>
      </p:pic>
      <p:pic>
        <p:nvPicPr>
          <p:cNvPr id="58" name="圖片 57">
            <a:extLst>
              <a:ext uri="{FF2B5EF4-FFF2-40B4-BE49-F238E27FC236}">
                <a16:creationId xmlns:a16="http://schemas.microsoft.com/office/drawing/2014/main" id="{6B6E7283-7FFE-4F41-87B7-E65E070EE7CA}"/>
              </a:ext>
            </a:extLst>
          </p:cNvPr>
          <p:cNvPicPr>
            <a:picLocks noChangeAspect="1"/>
          </p:cNvPicPr>
          <p:nvPr>
            <p:custDataLst>
              <p:tags r:id="rId4"/>
            </p:custDataLst>
          </p:nvPr>
        </p:nvPicPr>
        <p:blipFill>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63414" y="4002224"/>
            <a:ext cx="1007543" cy="301714"/>
          </a:xfrm>
          <a:prstGeom prst="rect">
            <a:avLst/>
          </a:prstGeom>
        </p:spPr>
      </p:pic>
      <p:pic>
        <p:nvPicPr>
          <p:cNvPr id="60" name="圖片 59">
            <a:extLst>
              <a:ext uri="{FF2B5EF4-FFF2-40B4-BE49-F238E27FC236}">
                <a16:creationId xmlns:a16="http://schemas.microsoft.com/office/drawing/2014/main" id="{41AAC2A2-DE36-43FA-B14C-955F19DE41CB}"/>
              </a:ext>
            </a:extLst>
          </p:cNvPr>
          <p:cNvPicPr>
            <a:picLocks noChangeAspect="1"/>
          </p:cNvPicPr>
          <p:nvPr>
            <p:custDataLst>
              <p:tags r:id="rId5"/>
            </p:custDataLst>
          </p:nvPr>
        </p:nvPicPr>
        <p:blipFill>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037168" y="4043586"/>
            <a:ext cx="1003886" cy="301714"/>
          </a:xfrm>
          <a:prstGeom prst="rect">
            <a:avLst/>
          </a:prstGeom>
        </p:spPr>
      </p:pic>
      <p:cxnSp>
        <p:nvCxnSpPr>
          <p:cNvPr id="62" name="直線單箭頭接點 61">
            <a:extLst>
              <a:ext uri="{FF2B5EF4-FFF2-40B4-BE49-F238E27FC236}">
                <a16:creationId xmlns:a16="http://schemas.microsoft.com/office/drawing/2014/main" id="{6AFEAB0C-5516-4FA9-9107-0B9A39071C15}"/>
              </a:ext>
            </a:extLst>
          </p:cNvPr>
          <p:cNvCxnSpPr>
            <a:cxnSpLocks/>
          </p:cNvCxnSpPr>
          <p:nvPr/>
        </p:nvCxnSpPr>
        <p:spPr>
          <a:xfrm>
            <a:off x="2810338" y="4531722"/>
            <a:ext cx="839669"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71" name="圖片 70">
            <a:extLst>
              <a:ext uri="{FF2B5EF4-FFF2-40B4-BE49-F238E27FC236}">
                <a16:creationId xmlns:a16="http://schemas.microsoft.com/office/drawing/2014/main" id="{E2FF6C3C-2ECD-46D3-AC98-F600549A32C5}"/>
              </a:ext>
            </a:extLst>
          </p:cNvPr>
          <p:cNvPicPr>
            <a:picLocks noChangeAspect="1"/>
          </p:cNvPicPr>
          <p:nvPr>
            <p:custDataLst>
              <p:tags r:id="rId6"/>
            </p:custDataLst>
          </p:nvPr>
        </p:nvPicPr>
        <p:blipFill>
          <a:blip r:embed="rId31">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8818" y="3968395"/>
            <a:ext cx="256000" cy="184686"/>
          </a:xfrm>
          <a:prstGeom prst="rect">
            <a:avLst/>
          </a:prstGeom>
        </p:spPr>
      </p:pic>
      <p:pic>
        <p:nvPicPr>
          <p:cNvPr id="67" name="圖片 66">
            <a:extLst>
              <a:ext uri="{FF2B5EF4-FFF2-40B4-BE49-F238E27FC236}">
                <a16:creationId xmlns:a16="http://schemas.microsoft.com/office/drawing/2014/main" id="{63ACAA2C-E0C2-4CAE-9EB5-2EA01A4E53E0}"/>
              </a:ext>
            </a:extLst>
          </p:cNvPr>
          <p:cNvPicPr>
            <a:picLocks noChangeAspect="1"/>
          </p:cNvPicPr>
          <p:nvPr>
            <p:custDataLst>
              <p:tags r:id="rId7"/>
            </p:custDataLst>
          </p:nvPr>
        </p:nvPicPr>
        <p:blipFill>
          <a:blip r:embed="rId33">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66013" y="4441208"/>
            <a:ext cx="246857" cy="181028"/>
          </a:xfrm>
          <a:prstGeom prst="rect">
            <a:avLst/>
          </a:prstGeom>
        </p:spPr>
      </p:pic>
      <p:cxnSp>
        <p:nvCxnSpPr>
          <p:cNvPr id="73" name="直線單箭頭接點 72">
            <a:extLst>
              <a:ext uri="{FF2B5EF4-FFF2-40B4-BE49-F238E27FC236}">
                <a16:creationId xmlns:a16="http://schemas.microsoft.com/office/drawing/2014/main" id="{4CEDFF1B-F532-49A0-AF46-2D7205EE5695}"/>
              </a:ext>
            </a:extLst>
          </p:cNvPr>
          <p:cNvCxnSpPr>
            <a:cxnSpLocks/>
          </p:cNvCxnSpPr>
          <p:nvPr/>
        </p:nvCxnSpPr>
        <p:spPr>
          <a:xfrm>
            <a:off x="5277651" y="4538282"/>
            <a:ext cx="839669"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75" name="圖片 74">
            <a:extLst>
              <a:ext uri="{FF2B5EF4-FFF2-40B4-BE49-F238E27FC236}">
                <a16:creationId xmlns:a16="http://schemas.microsoft.com/office/drawing/2014/main" id="{91BD340C-ED9B-4CD5-BC94-9A91586F103C}"/>
              </a:ext>
            </a:extLst>
          </p:cNvPr>
          <p:cNvPicPr>
            <a:picLocks noChangeAspect="1"/>
          </p:cNvPicPr>
          <p:nvPr>
            <p:custDataLst>
              <p:tags r:id="rId8"/>
            </p:custDataLst>
          </p:nvPr>
        </p:nvPicPr>
        <p:blipFill>
          <a:blip r:embed="rId35">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10157" y="4505369"/>
            <a:ext cx="201143" cy="32914"/>
          </a:xfrm>
          <a:prstGeom prst="rect">
            <a:avLst/>
          </a:prstGeom>
        </p:spPr>
      </p:pic>
      <p:pic>
        <p:nvPicPr>
          <p:cNvPr id="78" name="圖片 77">
            <a:extLst>
              <a:ext uri="{FF2B5EF4-FFF2-40B4-BE49-F238E27FC236}">
                <a16:creationId xmlns:a16="http://schemas.microsoft.com/office/drawing/2014/main" id="{805539F1-39EB-4448-9859-EFB341B62D38}"/>
              </a:ext>
            </a:extLst>
          </p:cNvPr>
          <p:cNvPicPr>
            <a:picLocks noChangeAspect="1"/>
          </p:cNvPicPr>
          <p:nvPr>
            <p:custDataLst>
              <p:tags r:id="rId9"/>
            </p:custDataLst>
          </p:nvPr>
        </p:nvPicPr>
        <p:blipFill>
          <a:blip r:embed="rId37">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62174" y="4446854"/>
            <a:ext cx="522971" cy="182857"/>
          </a:xfrm>
          <a:prstGeom prst="rect">
            <a:avLst/>
          </a:prstGeom>
        </p:spPr>
      </p:pic>
      <p:grpSp>
        <p:nvGrpSpPr>
          <p:cNvPr id="106" name="群組 105">
            <a:extLst>
              <a:ext uri="{FF2B5EF4-FFF2-40B4-BE49-F238E27FC236}">
                <a16:creationId xmlns:a16="http://schemas.microsoft.com/office/drawing/2014/main" id="{53AE0480-25CA-4120-832A-E8E31C1EE270}"/>
              </a:ext>
            </a:extLst>
          </p:cNvPr>
          <p:cNvGrpSpPr/>
          <p:nvPr/>
        </p:nvGrpSpPr>
        <p:grpSpPr>
          <a:xfrm>
            <a:off x="6387455" y="3721911"/>
            <a:ext cx="1440000" cy="1881832"/>
            <a:chOff x="6387455" y="3721911"/>
            <a:chExt cx="1440000" cy="1881832"/>
          </a:xfrm>
        </p:grpSpPr>
        <p:grpSp>
          <p:nvGrpSpPr>
            <p:cNvPr id="37" name="群組 36">
              <a:extLst>
                <a:ext uri="{FF2B5EF4-FFF2-40B4-BE49-F238E27FC236}">
                  <a16:creationId xmlns:a16="http://schemas.microsoft.com/office/drawing/2014/main" id="{FC7DE485-E86C-48DF-BF5E-7189F3D1448D}"/>
                </a:ext>
              </a:extLst>
            </p:cNvPr>
            <p:cNvGrpSpPr/>
            <p:nvPr/>
          </p:nvGrpSpPr>
          <p:grpSpPr>
            <a:xfrm>
              <a:off x="6387455" y="3721911"/>
              <a:ext cx="1440000" cy="1440000"/>
              <a:chOff x="3494647" y="3846744"/>
              <a:chExt cx="1440000" cy="1440000"/>
            </a:xfrm>
          </p:grpSpPr>
          <p:pic>
            <p:nvPicPr>
              <p:cNvPr id="29" name="圖片 28">
                <a:extLst>
                  <a:ext uri="{FF2B5EF4-FFF2-40B4-BE49-F238E27FC236}">
                    <a16:creationId xmlns:a16="http://schemas.microsoft.com/office/drawing/2014/main" id="{99ED3393-0178-478B-B1D4-9CFC19C3F2F2}"/>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contrast="16000"/>
                        </a14:imgEffect>
                      </a14:imgLayer>
                    </a14:imgProps>
                  </a:ext>
                  <a:ext uri="{28A0092B-C50C-407E-A947-70E740481C1C}">
                    <a14:useLocalDpi xmlns:a14="http://schemas.microsoft.com/office/drawing/2010/main" val="0"/>
                  </a:ext>
                </a:extLst>
              </a:blip>
              <a:srcRect l="54019" t="35814" r="32675" b="23623"/>
              <a:stretch>
                <a:fillRect/>
              </a:stretch>
            </p:blipFill>
            <p:spPr>
              <a:xfrm>
                <a:off x="3494647" y="3920358"/>
                <a:ext cx="1408386" cy="1292772"/>
              </a:xfrm>
              <a:custGeom>
                <a:avLst/>
                <a:gdLst>
                  <a:gd name="connsiteX0" fmla="*/ 704193 w 1408386"/>
                  <a:gd name="connsiteY0" fmla="*/ 0 h 1292772"/>
                  <a:gd name="connsiteX1" fmla="*/ 1408386 w 1408386"/>
                  <a:gd name="connsiteY1" fmla="*/ 646386 h 1292772"/>
                  <a:gd name="connsiteX2" fmla="*/ 704193 w 1408386"/>
                  <a:gd name="connsiteY2" fmla="*/ 1292772 h 1292772"/>
                  <a:gd name="connsiteX3" fmla="*/ 0 w 1408386"/>
                  <a:gd name="connsiteY3" fmla="*/ 646386 h 1292772"/>
                  <a:gd name="connsiteX4" fmla="*/ 704193 w 1408386"/>
                  <a:gd name="connsiteY4" fmla="*/ 0 h 1292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386" h="1292772">
                    <a:moveTo>
                      <a:pt x="704193" y="0"/>
                    </a:moveTo>
                    <a:cubicBezTo>
                      <a:pt x="1093108" y="0"/>
                      <a:pt x="1408386" y="289397"/>
                      <a:pt x="1408386" y="646386"/>
                    </a:cubicBezTo>
                    <a:cubicBezTo>
                      <a:pt x="1408386" y="1003375"/>
                      <a:pt x="1093108" y="1292772"/>
                      <a:pt x="704193" y="1292772"/>
                    </a:cubicBezTo>
                    <a:cubicBezTo>
                      <a:pt x="315278" y="1292772"/>
                      <a:pt x="0" y="1003375"/>
                      <a:pt x="0" y="646386"/>
                    </a:cubicBezTo>
                    <a:cubicBezTo>
                      <a:pt x="0" y="289397"/>
                      <a:pt x="315278" y="0"/>
                      <a:pt x="704193" y="0"/>
                    </a:cubicBezTo>
                    <a:close/>
                  </a:path>
                </a:pathLst>
              </a:custGeom>
            </p:spPr>
          </p:pic>
          <p:sp>
            <p:nvSpPr>
              <p:cNvPr id="35" name="橢圓 34">
                <a:extLst>
                  <a:ext uri="{FF2B5EF4-FFF2-40B4-BE49-F238E27FC236}">
                    <a16:creationId xmlns:a16="http://schemas.microsoft.com/office/drawing/2014/main" id="{2AD71A9B-A592-41FE-BDCF-67B427AE7C38}"/>
                  </a:ext>
                </a:extLst>
              </p:cNvPr>
              <p:cNvSpPr/>
              <p:nvPr/>
            </p:nvSpPr>
            <p:spPr>
              <a:xfrm>
                <a:off x="3494647" y="3846744"/>
                <a:ext cx="1440000" cy="1440000"/>
              </a:xfrm>
              <a:prstGeom prst="ellipse">
                <a:avLst/>
              </a:prstGeom>
              <a:noFill/>
              <a:ln w="28575">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49" name="圖片 48">
              <a:extLst>
                <a:ext uri="{FF2B5EF4-FFF2-40B4-BE49-F238E27FC236}">
                  <a16:creationId xmlns:a16="http://schemas.microsoft.com/office/drawing/2014/main" id="{1AB00E8A-17BB-49DB-BFF5-CA885E590CA5}"/>
                </a:ext>
              </a:extLst>
            </p:cNvPr>
            <p:cNvPicPr>
              <a:picLocks noChangeAspect="1"/>
            </p:cNvPicPr>
            <p:nvPr>
              <p:custDataLst>
                <p:tags r:id="rId15"/>
              </p:custDataLst>
            </p:nvPr>
          </p:nvPicPr>
          <p:blipFill>
            <a:blip r:embed="rId39">
              <a:extLst>
                <a:ext uri="{BEBA8EAE-BF5A-486C-A8C5-ECC9F3942E4B}">
                  <a14:imgProps xmlns:a14="http://schemas.microsoft.com/office/drawing/2010/main">
                    <a14:imgLayer r:embed="rId4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08476" y="5302029"/>
              <a:ext cx="1367771" cy="301714"/>
            </a:xfrm>
            <a:prstGeom prst="rect">
              <a:avLst/>
            </a:prstGeom>
          </p:spPr>
        </p:pic>
        <p:pic>
          <p:nvPicPr>
            <p:cNvPr id="81" name="圖片 80">
              <a:extLst>
                <a:ext uri="{FF2B5EF4-FFF2-40B4-BE49-F238E27FC236}">
                  <a16:creationId xmlns:a16="http://schemas.microsoft.com/office/drawing/2014/main" id="{E2285EF9-E025-4F29-B860-B2CC9144AAD3}"/>
                </a:ext>
              </a:extLst>
            </p:cNvPr>
            <p:cNvPicPr>
              <a:picLocks noChangeAspect="1"/>
            </p:cNvPicPr>
            <p:nvPr>
              <p:custDataLst>
                <p:tags r:id="rId16"/>
              </p:custDataLst>
            </p:nvPr>
          </p:nvPicPr>
          <p:blipFill>
            <a:blip r:embed="rId41">
              <a:extLst>
                <a:ext uri="{BEBA8EAE-BF5A-486C-A8C5-ECC9F3942E4B}">
                  <a14:imgProps xmlns:a14="http://schemas.microsoft.com/office/drawing/2010/main">
                    <a14:imgLayer r:embed="rId4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44487" y="4100849"/>
              <a:ext cx="221257" cy="182857"/>
            </a:xfrm>
            <a:prstGeom prst="rect">
              <a:avLst/>
            </a:prstGeom>
          </p:spPr>
        </p:pic>
      </p:grpSp>
      <p:cxnSp>
        <p:nvCxnSpPr>
          <p:cNvPr id="82" name="直線單箭頭接點 81">
            <a:extLst>
              <a:ext uri="{FF2B5EF4-FFF2-40B4-BE49-F238E27FC236}">
                <a16:creationId xmlns:a16="http://schemas.microsoft.com/office/drawing/2014/main" id="{F0E67DDA-743C-488B-A19D-8DE07E060477}"/>
              </a:ext>
            </a:extLst>
          </p:cNvPr>
          <p:cNvCxnSpPr>
            <a:cxnSpLocks/>
          </p:cNvCxnSpPr>
          <p:nvPr/>
        </p:nvCxnSpPr>
        <p:spPr>
          <a:xfrm>
            <a:off x="8119972" y="4556492"/>
            <a:ext cx="839669"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83" name="圖片 82">
            <a:extLst>
              <a:ext uri="{FF2B5EF4-FFF2-40B4-BE49-F238E27FC236}">
                <a16:creationId xmlns:a16="http://schemas.microsoft.com/office/drawing/2014/main" id="{A63FE507-FCA2-47A6-84AC-82A49A3D91B9}"/>
              </a:ext>
            </a:extLst>
          </p:cNvPr>
          <p:cNvPicPr>
            <a:picLocks noChangeAspect="1"/>
          </p:cNvPicPr>
          <p:nvPr>
            <p:custDataLst>
              <p:tags r:id="rId10"/>
            </p:custDataLst>
          </p:nvPr>
        </p:nvPicPr>
        <p:blipFill>
          <a:blip r:embed="rId35">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38741" y="4552667"/>
            <a:ext cx="201143" cy="32914"/>
          </a:xfrm>
          <a:prstGeom prst="rect">
            <a:avLst/>
          </a:prstGeom>
        </p:spPr>
      </p:pic>
      <p:pic>
        <p:nvPicPr>
          <p:cNvPr id="86" name="圖片 85">
            <a:extLst>
              <a:ext uri="{FF2B5EF4-FFF2-40B4-BE49-F238E27FC236}">
                <a16:creationId xmlns:a16="http://schemas.microsoft.com/office/drawing/2014/main" id="{57A9E538-1C25-4EDF-8CDE-532A0DB68759}"/>
              </a:ext>
            </a:extLst>
          </p:cNvPr>
          <p:cNvPicPr>
            <a:picLocks noChangeAspect="1"/>
          </p:cNvPicPr>
          <p:nvPr>
            <p:custDataLst>
              <p:tags r:id="rId11"/>
            </p:custDataLst>
          </p:nvPr>
        </p:nvPicPr>
        <p:blipFill>
          <a:blip r:embed="rId43">
            <a:extLst>
              <a:ext uri="{BEBA8EAE-BF5A-486C-A8C5-ECC9F3942E4B}">
                <a14:imgProps xmlns:a14="http://schemas.microsoft.com/office/drawing/2010/main">
                  <a14:imgLayer r:embed="rId4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108864" y="4843681"/>
            <a:ext cx="354743" cy="181028"/>
          </a:xfrm>
          <a:prstGeom prst="rect">
            <a:avLst/>
          </a:prstGeom>
        </p:spPr>
      </p:pic>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12EF34FA-2907-4FBE-97AB-929997EA53E1}"/>
                  </a:ext>
                </a:extLst>
              </p:cNvPr>
              <p:cNvSpPr txBox="1"/>
              <p:nvPr/>
            </p:nvSpPr>
            <p:spPr>
              <a:xfrm>
                <a:off x="967601" y="1095753"/>
                <a:ext cx="10441676" cy="1702197"/>
              </a:xfrm>
              <a:prstGeom prst="rect">
                <a:avLst/>
              </a:prstGeom>
              <a:noFill/>
            </p:spPr>
            <p:txBody>
              <a:bodyPr wrap="square" rtlCol="0">
                <a:spAutoFit/>
              </a:bodyPr>
              <a:lstStyle/>
              <a:p>
                <a:pPr marL="457200" indent="-457200">
                  <a:lnSpc>
                    <a:spcPct val="150000"/>
                  </a:lnSpc>
                  <a:buFont typeface="Arial" panose="020B0604020202020204" pitchFamily="34" charset="0"/>
                  <a:buChar char="•"/>
                </a:pPr>
                <a14:m>
                  <m:oMath xmlns:m="http://schemas.openxmlformats.org/officeDocument/2006/math">
                    <m:sSub>
                      <m:sSubPr>
                        <m:ctrlPr>
                          <a:rPr lang="en-US" altLang="zh-TW" sz="2400" i="1" smtClean="0">
                            <a:solidFill>
                              <a:schemeClr val="bg1"/>
                            </a:solidFill>
                            <a:latin typeface="Cambria Math" panose="02040503050406030204" pitchFamily="18" charset="0"/>
                            <a:cs typeface="Calibri Light" panose="020F0302020204030204" pitchFamily="34" charset="0"/>
                          </a:rPr>
                        </m:ctrlPr>
                      </m:sSubPr>
                      <m:e>
                        <m:r>
                          <a:rPr lang="en-US" altLang="zh-TW" sz="2400" b="0" i="1" smtClean="0">
                            <a:solidFill>
                              <a:schemeClr val="bg1"/>
                            </a:solidFill>
                            <a:latin typeface="Cambria Math" panose="02040503050406030204" pitchFamily="18" charset="0"/>
                            <a:cs typeface="Calibri Light" panose="020F0302020204030204" pitchFamily="34" charset="0"/>
                          </a:rPr>
                          <m:t>𝐹</m:t>
                        </m:r>
                      </m:e>
                      <m:sub>
                        <m:r>
                          <a:rPr lang="en-US" altLang="zh-TW" sz="2400" b="0" i="1" smtClean="0">
                            <a:solidFill>
                              <a:schemeClr val="bg1"/>
                            </a:solidFill>
                            <a:latin typeface="Cambria Math" panose="02040503050406030204" pitchFamily="18" charset="0"/>
                            <a:cs typeface="Calibri Light" panose="020F0302020204030204" pitchFamily="34" charset="0"/>
                          </a:rPr>
                          <m:t>𝑥𝑧</m:t>
                        </m:r>
                      </m:sub>
                    </m:sSub>
                  </m:oMath>
                </a14:m>
                <a:r>
                  <a:rPr lang="en-US" altLang="zh-TW" sz="2400" dirty="0">
                    <a:solidFill>
                      <a:schemeClr val="bg1"/>
                    </a:solidFill>
                    <a:latin typeface="Garamond" panose="02020404030301010803" pitchFamily="18" charset="0"/>
                    <a:cs typeface="Calibri Light" panose="020F0302020204030204" pitchFamily="34" charset="0"/>
                  </a:rPr>
                  <a:t> and </a:t>
                </a:r>
                <a14:m>
                  <m:oMath xmlns:m="http://schemas.openxmlformats.org/officeDocument/2006/math">
                    <m:sSub>
                      <m:sSubPr>
                        <m:ctrlPr>
                          <a:rPr lang="en-US" altLang="zh-TW" sz="2400" i="1" smtClean="0">
                            <a:solidFill>
                              <a:schemeClr val="bg1"/>
                            </a:solidFill>
                            <a:latin typeface="Cambria Math" panose="02040503050406030204" pitchFamily="18" charset="0"/>
                            <a:cs typeface="Calibri Light" panose="020F0302020204030204" pitchFamily="34" charset="0"/>
                          </a:rPr>
                        </m:ctrlPr>
                      </m:sSubPr>
                      <m:e>
                        <m:r>
                          <a:rPr lang="en-US" altLang="zh-TW" sz="2400" b="0" i="1" smtClean="0">
                            <a:solidFill>
                              <a:schemeClr val="bg1"/>
                            </a:solidFill>
                            <a:latin typeface="Cambria Math" panose="02040503050406030204" pitchFamily="18" charset="0"/>
                            <a:cs typeface="Calibri Light" panose="020F0302020204030204" pitchFamily="34" charset="0"/>
                          </a:rPr>
                          <m:t>𝐹</m:t>
                        </m:r>
                      </m:e>
                      <m:sub>
                        <m:r>
                          <a:rPr lang="en-US" altLang="zh-TW" sz="2400" b="0" i="1" smtClean="0">
                            <a:solidFill>
                              <a:schemeClr val="bg1"/>
                            </a:solidFill>
                            <a:latin typeface="Cambria Math" panose="02040503050406030204" pitchFamily="18" charset="0"/>
                            <a:cs typeface="Calibri Light" panose="020F0302020204030204" pitchFamily="34" charset="0"/>
                          </a:rPr>
                          <m:t>𝑧𝑥</m:t>
                        </m:r>
                      </m:sub>
                    </m:sSub>
                  </m:oMath>
                </a14:m>
                <a:r>
                  <a:rPr lang="en-US" altLang="zh-TW" sz="2400" dirty="0">
                    <a:solidFill>
                      <a:schemeClr val="bg1"/>
                    </a:solidFill>
                    <a:latin typeface="Garamond" panose="02020404030301010803" pitchFamily="18" charset="0"/>
                    <a:cs typeface="Calibri Light" panose="020F0302020204030204" pitchFamily="34" charset="0"/>
                  </a:rPr>
                  <a:t> are composed of “a flow of” non volume-persevering (NVP) blocks.</a:t>
                </a:r>
              </a:p>
              <a:p>
                <a:pPr marL="457200" indent="-457200">
                  <a:lnSpc>
                    <a:spcPct val="15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The volume of space is changed between different spaces within the flow.</a:t>
                </a:r>
              </a:p>
              <a:p>
                <a:pPr marL="457200" indent="-457200">
                  <a:lnSpc>
                    <a:spcPct val="150000"/>
                  </a:lnSpc>
                  <a:buFont typeface="Arial" panose="020B0604020202020204" pitchFamily="34" charset="0"/>
                  <a:buChar char="•"/>
                </a:pPr>
                <a:endParaRPr lang="en-US" altLang="zh-TW" sz="2400" dirty="0">
                  <a:solidFill>
                    <a:schemeClr val="bg1"/>
                  </a:solidFill>
                  <a:latin typeface="Garamond" panose="02020404030301010803" pitchFamily="18" charset="0"/>
                  <a:cs typeface="Calibri Light" panose="020F0302020204030204" pitchFamily="34" charset="0"/>
                </a:endParaRPr>
              </a:p>
            </p:txBody>
          </p:sp>
        </mc:Choice>
        <mc:Fallback xmlns="">
          <p:sp>
            <p:nvSpPr>
              <p:cNvPr id="89" name="文字方塊 88">
                <a:extLst>
                  <a:ext uri="{FF2B5EF4-FFF2-40B4-BE49-F238E27FC236}">
                    <a16:creationId xmlns:a16="http://schemas.microsoft.com/office/drawing/2014/main" id="{12EF34FA-2907-4FBE-97AB-929997EA53E1}"/>
                  </a:ext>
                </a:extLst>
              </p:cNvPr>
              <p:cNvSpPr txBox="1">
                <a:spLocks noRot="1" noChangeAspect="1" noMove="1" noResize="1" noEditPoints="1" noAdjustHandles="1" noChangeArrowheads="1" noChangeShapeType="1" noTextEdit="1"/>
              </p:cNvSpPr>
              <p:nvPr/>
            </p:nvSpPr>
            <p:spPr>
              <a:xfrm>
                <a:off x="967601" y="1095753"/>
                <a:ext cx="10441676" cy="1702197"/>
              </a:xfrm>
              <a:prstGeom prst="rect">
                <a:avLst/>
              </a:prstGeom>
              <a:blipFill>
                <a:blip r:embed="rId45"/>
                <a:stretch>
                  <a:fillRect l="-817"/>
                </a:stretch>
              </a:blipFill>
            </p:spPr>
            <p:txBody>
              <a:bodyPr/>
              <a:lstStyle/>
              <a:p>
                <a:r>
                  <a:rPr lang="zh-TW" altLang="en-US">
                    <a:noFill/>
                  </a:rPr>
                  <a:t> </a:t>
                </a:r>
              </a:p>
            </p:txBody>
          </p:sp>
        </mc:Fallback>
      </mc:AlternateContent>
      <p:pic>
        <p:nvPicPr>
          <p:cNvPr id="103" name="圖片 102">
            <a:extLst>
              <a:ext uri="{FF2B5EF4-FFF2-40B4-BE49-F238E27FC236}">
                <a16:creationId xmlns:a16="http://schemas.microsoft.com/office/drawing/2014/main" id="{2842AF84-D59A-4AE8-A16E-FCDF19770847}"/>
              </a:ext>
            </a:extLst>
          </p:cNvPr>
          <p:cNvPicPr>
            <a:picLocks noChangeAspect="1"/>
          </p:cNvPicPr>
          <p:nvPr>
            <p:custDataLst>
              <p:tags r:id="rId12"/>
            </p:custDataLst>
          </p:nvPr>
        </p:nvPicPr>
        <p:blipFill>
          <a:blip r:embed="rId46">
            <a:extLst>
              <a:ext uri="{BEBA8EAE-BF5A-486C-A8C5-ECC9F3942E4B}">
                <a14:imgProps xmlns:a14="http://schemas.microsoft.com/office/drawing/2010/main">
                  <a14:imgLayer r:embed="rId4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576458" y="4758255"/>
            <a:ext cx="3825971" cy="537062"/>
          </a:xfrm>
          <a:prstGeom prst="rect">
            <a:avLst/>
          </a:prstGeom>
        </p:spPr>
      </p:pic>
      <p:pic>
        <p:nvPicPr>
          <p:cNvPr id="108" name="圖片 107">
            <a:extLst>
              <a:ext uri="{FF2B5EF4-FFF2-40B4-BE49-F238E27FC236}">
                <a16:creationId xmlns:a16="http://schemas.microsoft.com/office/drawing/2014/main" id="{586DC695-F099-47DD-8ADD-B36AE73C508F}"/>
              </a:ext>
            </a:extLst>
          </p:cNvPr>
          <p:cNvPicPr>
            <a:picLocks noChangeAspect="1"/>
          </p:cNvPicPr>
          <p:nvPr>
            <p:custDataLst>
              <p:tags r:id="rId13"/>
            </p:custDataLst>
          </p:nvPr>
        </p:nvPicPr>
        <p:blipFill>
          <a:blip r:embed="rId48">
            <a:duotone>
              <a:prstClr val="black"/>
              <a:schemeClr val="accent4">
                <a:tint val="45000"/>
                <a:satMod val="400000"/>
              </a:schemeClr>
            </a:duotone>
            <a:extLst>
              <a:ext uri="{BEBA8EAE-BF5A-486C-A8C5-ECC9F3942E4B}">
                <a14:imgProps xmlns:a14="http://schemas.microsoft.com/office/drawing/2010/main">
                  <a14:imgLayer r:embed="rId4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3758" y="2625890"/>
            <a:ext cx="3841830" cy="369372"/>
          </a:xfrm>
          <a:prstGeom prst="rect">
            <a:avLst/>
          </a:prstGeom>
        </p:spPr>
      </p:pic>
      <p:pic>
        <p:nvPicPr>
          <p:cNvPr id="116" name="圖片 115">
            <a:extLst>
              <a:ext uri="{FF2B5EF4-FFF2-40B4-BE49-F238E27FC236}">
                <a16:creationId xmlns:a16="http://schemas.microsoft.com/office/drawing/2014/main" id="{64487487-0F26-4BD5-BF06-AD38D036D5EC}"/>
              </a:ext>
            </a:extLst>
          </p:cNvPr>
          <p:cNvPicPr>
            <a:picLocks noChangeAspect="1"/>
          </p:cNvPicPr>
          <p:nvPr>
            <p:custDataLst>
              <p:tags r:id="rId14"/>
            </p:custDataLst>
          </p:nvPr>
        </p:nvPicPr>
        <p:blipFill>
          <a:blip r:embed="rId50">
            <a:duotone>
              <a:prstClr val="black"/>
              <a:schemeClr val="accent4">
                <a:tint val="45000"/>
                <a:satMod val="400000"/>
              </a:schemeClr>
            </a:duotone>
            <a:extLst>
              <a:ext uri="{BEBA8EAE-BF5A-486C-A8C5-ECC9F3942E4B}">
                <a14:imgProps xmlns:a14="http://schemas.microsoft.com/office/drawing/2010/main">
                  <a14:imgLayer r:embed="rId5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34745" y="2669792"/>
            <a:ext cx="5101715" cy="301714"/>
          </a:xfrm>
          <a:prstGeom prst="rect">
            <a:avLst/>
          </a:prstGeom>
        </p:spPr>
      </p:pic>
      <p:sp>
        <p:nvSpPr>
          <p:cNvPr id="117" name="文字方塊 116">
            <a:extLst>
              <a:ext uri="{FF2B5EF4-FFF2-40B4-BE49-F238E27FC236}">
                <a16:creationId xmlns:a16="http://schemas.microsoft.com/office/drawing/2014/main" id="{C2326D27-E3F4-4D99-9086-65D4C5A0FFBC}"/>
              </a:ext>
            </a:extLst>
          </p:cNvPr>
          <p:cNvSpPr txBox="1"/>
          <p:nvPr/>
        </p:nvSpPr>
        <p:spPr>
          <a:xfrm>
            <a:off x="11674751" y="6244494"/>
            <a:ext cx="276038" cy="369332"/>
          </a:xfrm>
          <a:prstGeom prst="rect">
            <a:avLst/>
          </a:prstGeom>
          <a:noFill/>
        </p:spPr>
        <p:txBody>
          <a:bodyPr wrap="square" rtlCol="0">
            <a:spAutoFit/>
          </a:bodyPr>
          <a:lstStyle/>
          <a:p>
            <a:r>
              <a:rPr kumimoji="1" lang="en-US" altLang="zh-TW" b="1" dirty="0">
                <a:solidFill>
                  <a:schemeClr val="accent5">
                    <a:lumMod val="60000"/>
                    <a:lumOff val="40000"/>
                  </a:schemeClr>
                </a:solidFill>
                <a:latin typeface="Garamond" panose="02020404030301010803" pitchFamily="18" charset="0"/>
              </a:rPr>
              <a:t>4</a:t>
            </a:r>
            <a:endParaRPr kumimoji="1" lang="zh-TW" altLang="en-US" b="1" dirty="0">
              <a:solidFill>
                <a:schemeClr val="accent5">
                  <a:lumMod val="60000"/>
                  <a:lumOff val="40000"/>
                </a:schemeClr>
              </a:solidFill>
              <a:latin typeface="Garamond" panose="02020404030301010803" pitchFamily="18" charset="0"/>
            </a:endParaRPr>
          </a:p>
        </p:txBody>
      </p:sp>
    </p:spTree>
    <p:extLst>
      <p:ext uri="{BB962C8B-B14F-4D97-AF65-F5344CB8AC3E}">
        <p14:creationId xmlns:p14="http://schemas.microsoft.com/office/powerpoint/2010/main" val="120001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500"/>
                                  </p:stCondLst>
                                  <p:childTnLst>
                                    <p:set>
                                      <p:cBhvr>
                                        <p:cTn id="33" dur="1" fill="hold">
                                          <p:stCondLst>
                                            <p:cond delay="0"/>
                                          </p:stCondLst>
                                        </p:cTn>
                                        <p:tgtEl>
                                          <p:spTgt spid="67"/>
                                        </p:tgtEl>
                                        <p:attrNameLst>
                                          <p:attrName>style.visibility</p:attrName>
                                        </p:attrNameLst>
                                      </p:cBhvr>
                                      <p:to>
                                        <p:strVal val="visible"/>
                                      </p:to>
                                    </p:set>
                                  </p:childTnLst>
                                </p:cTn>
                              </p:par>
                            </p:childTnLst>
                          </p:cTn>
                        </p:par>
                        <p:par>
                          <p:cTn id="34" fill="hold">
                            <p:stCondLst>
                              <p:cond delay="1000"/>
                            </p:stCondLst>
                            <p:childTnLst>
                              <p:par>
                                <p:cTn id="35" presetID="22" presetClass="entr" presetSubtype="8" fill="hold" nodeType="afterEffect">
                                  <p:stCondLst>
                                    <p:cond delay="500"/>
                                  </p:stCondLst>
                                  <p:childTnLst>
                                    <p:set>
                                      <p:cBhvr>
                                        <p:cTn id="36" dur="1" fill="hold">
                                          <p:stCondLst>
                                            <p:cond delay="0"/>
                                          </p:stCondLst>
                                        </p:cTn>
                                        <p:tgtEl>
                                          <p:spTgt spid="75"/>
                                        </p:tgtEl>
                                        <p:attrNameLst>
                                          <p:attrName>style.visibility</p:attrName>
                                        </p:attrNameLst>
                                      </p:cBhvr>
                                      <p:to>
                                        <p:strVal val="visible"/>
                                      </p:to>
                                    </p:set>
                                    <p:animEffect transition="in" filter="wipe(left)">
                                      <p:cBhvr>
                                        <p:cTn id="37" dur="500"/>
                                        <p:tgtEl>
                                          <p:spTgt spid="75"/>
                                        </p:tgtEl>
                                      </p:cBhvr>
                                    </p:animEffect>
                                  </p:childTnLst>
                                </p:cTn>
                              </p:par>
                            </p:childTnLst>
                          </p:cTn>
                        </p:par>
                        <p:par>
                          <p:cTn id="38" fill="hold">
                            <p:stCondLst>
                              <p:cond delay="2000"/>
                            </p:stCondLst>
                            <p:childTnLst>
                              <p:par>
                                <p:cTn id="39" presetID="1" presetClass="entr" presetSubtype="0" fill="hold" nodeType="after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left)">
                                      <p:cBhvr>
                                        <p:cTn id="44" dur="500"/>
                                        <p:tgtEl>
                                          <p:spTgt spid="73"/>
                                        </p:tgtEl>
                                      </p:cBhvr>
                                    </p:animEffect>
                                  </p:childTnLst>
                                </p:cTn>
                              </p:par>
                            </p:childTnLst>
                          </p:cTn>
                        </p:par>
                        <p:par>
                          <p:cTn id="45" fill="hold">
                            <p:stCondLst>
                              <p:cond delay="2500"/>
                            </p:stCondLst>
                            <p:childTnLst>
                              <p:par>
                                <p:cTn id="46" presetID="1" presetClass="entr" presetSubtype="0" fill="hold" nodeType="afterEffect">
                                  <p:stCondLst>
                                    <p:cond delay="0"/>
                                  </p:stCondLst>
                                  <p:childTnLst>
                                    <p:set>
                                      <p:cBhvr>
                                        <p:cTn id="47" dur="1" fill="hold">
                                          <p:stCondLst>
                                            <p:cond delay="0"/>
                                          </p:stCondLst>
                                        </p:cTn>
                                        <p:tgtEl>
                                          <p:spTgt spid="58"/>
                                        </p:tgtEl>
                                        <p:attrNameLst>
                                          <p:attrName>style.visibility</p:attrName>
                                        </p:attrNameLst>
                                      </p:cBhvr>
                                      <p:to>
                                        <p:strVal val="visible"/>
                                      </p:to>
                                    </p:set>
                                  </p:childTnLst>
                                </p:cTn>
                              </p:par>
                            </p:childTnLst>
                          </p:cTn>
                        </p:par>
                        <p:par>
                          <p:cTn id="48" fill="hold">
                            <p:stCondLst>
                              <p:cond delay="2500"/>
                            </p:stCondLst>
                            <p:childTnLst>
                              <p:par>
                                <p:cTn id="49" presetID="1" presetClass="entr" presetSubtype="0" fill="hold" nodeType="afterEffect">
                                  <p:stCondLst>
                                    <p:cond delay="500"/>
                                  </p:stCondLst>
                                  <p:childTnLst>
                                    <p:set>
                                      <p:cBhvr>
                                        <p:cTn id="50" dur="1" fill="hold">
                                          <p:stCondLst>
                                            <p:cond delay="0"/>
                                          </p:stCondLst>
                                        </p:cTn>
                                        <p:tgtEl>
                                          <p:spTgt spid="106"/>
                                        </p:tgtEl>
                                        <p:attrNameLst>
                                          <p:attrName>style.visibility</p:attrName>
                                        </p:attrNameLst>
                                      </p:cBhvr>
                                      <p:to>
                                        <p:strVal val="visible"/>
                                      </p:to>
                                    </p:set>
                                  </p:childTnLst>
                                </p:cTn>
                              </p:par>
                            </p:childTnLst>
                          </p:cTn>
                        </p:par>
                        <p:par>
                          <p:cTn id="51" fill="hold">
                            <p:stCondLst>
                              <p:cond delay="3000"/>
                            </p:stCondLst>
                            <p:childTnLst>
                              <p:par>
                                <p:cTn id="52" presetID="22" presetClass="entr" presetSubtype="8" fill="hold" nodeType="afterEffect">
                                  <p:stCondLst>
                                    <p:cond delay="500"/>
                                  </p:stCondLst>
                                  <p:childTnLst>
                                    <p:set>
                                      <p:cBhvr>
                                        <p:cTn id="53" dur="1" fill="hold">
                                          <p:stCondLst>
                                            <p:cond delay="0"/>
                                          </p:stCondLst>
                                        </p:cTn>
                                        <p:tgtEl>
                                          <p:spTgt spid="82"/>
                                        </p:tgtEl>
                                        <p:attrNameLst>
                                          <p:attrName>style.visibility</p:attrName>
                                        </p:attrNameLst>
                                      </p:cBhvr>
                                      <p:to>
                                        <p:strVal val="visible"/>
                                      </p:to>
                                    </p:set>
                                    <p:animEffect transition="in" filter="wipe(left)">
                                      <p:cBhvr>
                                        <p:cTn id="54" dur="500"/>
                                        <p:tgtEl>
                                          <p:spTgt spid="82"/>
                                        </p:tgtEl>
                                      </p:cBhvr>
                                    </p:animEffect>
                                  </p:childTnLst>
                                </p:cTn>
                              </p:par>
                            </p:childTnLst>
                          </p:cTn>
                        </p:par>
                        <p:par>
                          <p:cTn id="55" fill="hold">
                            <p:stCondLst>
                              <p:cond delay="4000"/>
                            </p:stCondLst>
                            <p:childTnLst>
                              <p:par>
                                <p:cTn id="56" presetID="1"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childTnLst>
                                </p:cTn>
                              </p:par>
                            </p:childTnLst>
                          </p:cTn>
                        </p:par>
                        <p:par>
                          <p:cTn id="58" fill="hold">
                            <p:stCondLst>
                              <p:cond delay="4000"/>
                            </p:stCondLst>
                            <p:childTnLst>
                              <p:par>
                                <p:cTn id="59" presetID="22" presetClass="entr" presetSubtype="8" fill="hold" nodeType="afterEffect">
                                  <p:stCondLst>
                                    <p:cond delay="500"/>
                                  </p:stCondLst>
                                  <p:childTnLst>
                                    <p:set>
                                      <p:cBhvr>
                                        <p:cTn id="60" dur="1" fill="hold">
                                          <p:stCondLst>
                                            <p:cond delay="0"/>
                                          </p:stCondLst>
                                        </p:cTn>
                                        <p:tgtEl>
                                          <p:spTgt spid="83"/>
                                        </p:tgtEl>
                                        <p:attrNameLst>
                                          <p:attrName>style.visibility</p:attrName>
                                        </p:attrNameLst>
                                      </p:cBhvr>
                                      <p:to>
                                        <p:strVal val="visible"/>
                                      </p:to>
                                    </p:set>
                                    <p:animEffect transition="in" filter="wipe(left)">
                                      <p:cBhvr>
                                        <p:cTn id="61" dur="500"/>
                                        <p:tgtEl>
                                          <p:spTgt spid="8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0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16"/>
                                        </p:tgtEl>
                                        <p:attrNameLst>
                                          <p:attrName>style.visibility</p:attrName>
                                        </p:attrNameLst>
                                      </p:cBhvr>
                                      <p:to>
                                        <p:strVal val="visible"/>
                                      </p:to>
                                    </p:set>
                                    <p:animEffect transition="in" filter="wipe(left)">
                                      <p:cBhvr>
                                        <p:cTn id="7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086E52C-B33B-4295-9FC9-14376BDD4599}"/>
                  </a:ext>
                </a:extLst>
              </p:cNvPr>
              <p:cNvSpPr txBox="1"/>
              <p:nvPr/>
            </p:nvSpPr>
            <p:spPr>
              <a:xfrm>
                <a:off x="522557" y="681712"/>
                <a:ext cx="11359545" cy="963854"/>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The affine coupling layers in each real NVP</a:t>
                </a:r>
                <a:r>
                  <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rPr>
                  <a:t> </a:t>
                </a:r>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block ensure efficient computations of </a:t>
                </a:r>
                <a14:m>
                  <m:oMath xmlns:m="http://schemas.openxmlformats.org/officeDocument/2006/math">
                    <m:sSup>
                      <m:sSupPr>
                        <m:ctrlPr>
                          <a:rPr lang="en-US" altLang="zh-TW" sz="2800" b="1" i="1" smtClean="0">
                            <a:solidFill>
                              <a:schemeClr val="accent5">
                                <a:lumMod val="40000"/>
                                <a:lumOff val="60000"/>
                              </a:schemeClr>
                            </a:solidFill>
                            <a:latin typeface="Cambria Math" panose="02040503050406030204" pitchFamily="18" charset="0"/>
                            <a:cs typeface="Calibri Light" panose="020F0302020204030204" pitchFamily="34" charset="0"/>
                          </a:rPr>
                        </m:ctrlPr>
                      </m:sSupPr>
                      <m:e>
                        <m:r>
                          <a:rPr lang="en-US" altLang="zh-TW" sz="2800" b="1" i="1" smtClean="0">
                            <a:solidFill>
                              <a:schemeClr val="accent5">
                                <a:lumMod val="40000"/>
                                <a:lumOff val="60000"/>
                              </a:schemeClr>
                            </a:solidFill>
                            <a:latin typeface="Cambria Math" panose="02040503050406030204" pitchFamily="18" charset="0"/>
                            <a:cs typeface="Calibri Light" panose="020F0302020204030204" pitchFamily="34" charset="0"/>
                          </a:rPr>
                          <m:t>𝑮</m:t>
                        </m:r>
                      </m:e>
                      <m:sup>
                        <m:r>
                          <a:rPr lang="en-US" altLang="zh-TW" sz="2800" b="1" i="1" smtClean="0">
                            <a:solidFill>
                              <a:schemeClr val="accent5">
                                <a:lumMod val="40000"/>
                                <a:lumOff val="60000"/>
                              </a:schemeClr>
                            </a:solidFill>
                            <a:latin typeface="Cambria Math" panose="02040503050406030204" pitchFamily="18" charset="0"/>
                            <a:cs typeface="Calibri Light" panose="020F0302020204030204" pitchFamily="34" charset="0"/>
                          </a:rPr>
                          <m:t>−</m:t>
                        </m:r>
                        <m:r>
                          <a:rPr lang="en-US" altLang="zh-TW" sz="2800" b="1" i="1" smtClean="0">
                            <a:solidFill>
                              <a:schemeClr val="accent5">
                                <a:lumMod val="40000"/>
                                <a:lumOff val="60000"/>
                              </a:schemeClr>
                            </a:solidFill>
                            <a:latin typeface="Cambria Math" panose="02040503050406030204" pitchFamily="18" charset="0"/>
                            <a:cs typeface="Calibri Light" panose="020F0302020204030204" pitchFamily="34" charset="0"/>
                          </a:rPr>
                          <m:t>𝟏</m:t>
                        </m:r>
                      </m:sup>
                    </m:sSup>
                  </m:oMath>
                </a14:m>
                <a:r>
                  <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rPr>
                  <a:t> </a:t>
                </a:r>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and </a:t>
                </a:r>
                <a14:m>
                  <m:oMath xmlns:m="http://schemas.openxmlformats.org/officeDocument/2006/math">
                    <m:r>
                      <a:rPr lang="en-US" altLang="zh-TW" sz="2800" b="1" i="1" smtClean="0">
                        <a:solidFill>
                          <a:schemeClr val="accent5">
                            <a:lumMod val="40000"/>
                            <a:lumOff val="60000"/>
                          </a:schemeClr>
                        </a:solidFill>
                        <a:latin typeface="Cambria Math" panose="02040503050406030204" pitchFamily="18" charset="0"/>
                        <a:cs typeface="Calibri Light" panose="020F0302020204030204" pitchFamily="34" charset="0"/>
                      </a:rPr>
                      <m:t>𝒅𝒆𝒕</m:t>
                    </m:r>
                    <m:r>
                      <a:rPr lang="en-US" altLang="zh-TW" sz="2800" b="1" i="1" smtClean="0">
                        <a:solidFill>
                          <a:schemeClr val="accent5">
                            <a:lumMod val="40000"/>
                            <a:lumOff val="60000"/>
                          </a:schemeClr>
                        </a:solidFill>
                        <a:latin typeface="Cambria Math" panose="02040503050406030204" pitchFamily="18" charset="0"/>
                        <a:cs typeface="Calibri Light" panose="020F0302020204030204" pitchFamily="34" charset="0"/>
                      </a:rPr>
                      <m:t>(</m:t>
                    </m:r>
                    <m:sSub>
                      <m:sSubPr>
                        <m:ctrlPr>
                          <a:rPr lang="en-US" altLang="zh-TW" sz="2800" b="1" i="1" smtClean="0">
                            <a:solidFill>
                              <a:schemeClr val="accent5">
                                <a:lumMod val="40000"/>
                                <a:lumOff val="60000"/>
                              </a:schemeClr>
                            </a:solidFill>
                            <a:latin typeface="Cambria Math" panose="02040503050406030204" pitchFamily="18" charset="0"/>
                            <a:cs typeface="Calibri Light" panose="020F0302020204030204" pitchFamily="34" charset="0"/>
                          </a:rPr>
                        </m:ctrlPr>
                      </m:sSubPr>
                      <m:e>
                        <m:r>
                          <a:rPr lang="en-US" altLang="zh-TW" sz="2800" b="1" i="1" smtClean="0">
                            <a:solidFill>
                              <a:schemeClr val="accent5">
                                <a:lumMod val="40000"/>
                                <a:lumOff val="60000"/>
                              </a:schemeClr>
                            </a:solidFill>
                            <a:latin typeface="Cambria Math" panose="02040503050406030204" pitchFamily="18" charset="0"/>
                            <a:cs typeface="Calibri Light" panose="020F0302020204030204" pitchFamily="34" charset="0"/>
                          </a:rPr>
                          <m:t>𝑱</m:t>
                        </m:r>
                      </m:e>
                      <m:sub>
                        <m:r>
                          <a:rPr lang="en-US" altLang="zh-TW" sz="2800" b="1" i="1" smtClean="0">
                            <a:solidFill>
                              <a:schemeClr val="accent5">
                                <a:lumMod val="40000"/>
                                <a:lumOff val="60000"/>
                              </a:schemeClr>
                            </a:solidFill>
                            <a:latin typeface="Cambria Math" panose="02040503050406030204" pitchFamily="18" charset="0"/>
                            <a:cs typeface="Calibri Light" panose="020F0302020204030204" pitchFamily="34" charset="0"/>
                          </a:rPr>
                          <m:t>𝑮</m:t>
                        </m:r>
                      </m:sub>
                    </m:sSub>
                    <m:r>
                      <a:rPr lang="en-US" altLang="zh-TW" sz="2800" b="1" i="1" smtClean="0">
                        <a:solidFill>
                          <a:schemeClr val="accent5">
                            <a:lumMod val="40000"/>
                            <a:lumOff val="60000"/>
                          </a:schemeClr>
                        </a:solidFill>
                        <a:latin typeface="Cambria Math" panose="02040503050406030204" pitchFamily="18" charset="0"/>
                        <a:cs typeface="Calibri Light" panose="020F0302020204030204" pitchFamily="34" charset="0"/>
                      </a:rPr>
                      <m:t>)</m:t>
                    </m:r>
                  </m:oMath>
                </a14:m>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mc:Choice>
        <mc:Fallback xmlns="">
          <p:sp>
            <p:nvSpPr>
              <p:cNvPr id="2" name="文字方塊 1">
                <a:extLst>
                  <a:ext uri="{FF2B5EF4-FFF2-40B4-BE49-F238E27FC236}">
                    <a16:creationId xmlns:a16="http://schemas.microsoft.com/office/drawing/2014/main" id="{9086E52C-B33B-4295-9FC9-14376BDD4599}"/>
                  </a:ext>
                </a:extLst>
              </p:cNvPr>
              <p:cNvSpPr txBox="1">
                <a:spLocks noRot="1" noChangeAspect="1" noMove="1" noResize="1" noEditPoints="1" noAdjustHandles="1" noChangeArrowheads="1" noChangeShapeType="1" noTextEdit="1"/>
              </p:cNvSpPr>
              <p:nvPr/>
            </p:nvSpPr>
            <p:spPr>
              <a:xfrm>
                <a:off x="522557" y="681712"/>
                <a:ext cx="11359545" cy="963854"/>
              </a:xfrm>
              <a:prstGeom prst="rect">
                <a:avLst/>
              </a:prstGeom>
              <a:blipFill>
                <a:blip r:embed="rId6"/>
                <a:stretch>
                  <a:fillRect l="-1127" t="-6962" b="-17089"/>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2CCE3CB0-F103-45B7-8013-C08DC8BAE12E}"/>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Introduction</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pic>
        <p:nvPicPr>
          <p:cNvPr id="7" name="圖片 6">
            <a:extLst>
              <a:ext uri="{FF2B5EF4-FFF2-40B4-BE49-F238E27FC236}">
                <a16:creationId xmlns:a16="http://schemas.microsoft.com/office/drawing/2014/main" id="{C274DF23-86DD-4EDE-93A3-63184BB93AEF}"/>
              </a:ext>
            </a:extLst>
          </p:cNvPr>
          <p:cNvPicPr>
            <a:picLocks noChangeAspect="1"/>
          </p:cNvPicPr>
          <p:nvPr>
            <p:custDataLst>
              <p:tags r:id="rId1"/>
            </p:custDataLst>
          </p:nvPr>
        </p:nvPicPr>
        <p:blipFill>
          <a:blip r:embed="rId7">
            <a:duotone>
              <a:prstClr val="black"/>
              <a:schemeClr val="accent4">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545143" y="1806744"/>
            <a:ext cx="4721371" cy="301714"/>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135F36D-A459-4738-88D4-7F3F0146A881}"/>
                  </a:ext>
                </a:extLst>
              </p:cNvPr>
              <p:cNvSpPr txBox="1"/>
              <p:nvPr/>
            </p:nvSpPr>
            <p:spPr>
              <a:xfrm>
                <a:off x="4993981" y="2256897"/>
                <a:ext cx="2259097" cy="344133"/>
              </a:xfrm>
              <a:prstGeom prst="rect">
                <a:avLst/>
              </a:prstGeom>
              <a:noFill/>
            </p:spPr>
            <p:txBody>
              <a:bodyPr wrap="square" rtlCol="0">
                <a:spAutoFit/>
              </a:bodyPr>
              <a:lstStyle/>
              <a:p>
                <a:r>
                  <a:rPr lang="en-US" altLang="zh-TW" sz="1600" b="1" dirty="0">
                    <a:solidFill>
                      <a:schemeClr val="accent5">
                        <a:lumMod val="60000"/>
                        <a:lumOff val="40000"/>
                      </a:schemeClr>
                    </a:solidFill>
                    <a:latin typeface="Garamond" panose="02020404030301010803" pitchFamily="18" charset="0"/>
                    <a:cs typeface="Calibri Light" panose="020F0302020204030204" pitchFamily="34" charset="0"/>
                  </a:rPr>
                  <a:t>Inverse Generator </a:t>
                </a:r>
                <a14:m>
                  <m:oMath xmlns:m="http://schemas.openxmlformats.org/officeDocument/2006/math">
                    <m:sSup>
                      <m:sSupPr>
                        <m:ctrlPr>
                          <a:rPr lang="en-US" altLang="zh-TW" sz="1600" b="1" i="1" smtClean="0">
                            <a:solidFill>
                              <a:schemeClr val="accent5">
                                <a:lumMod val="60000"/>
                                <a:lumOff val="40000"/>
                              </a:schemeClr>
                            </a:solidFill>
                            <a:latin typeface="Cambria Math" panose="02040503050406030204" pitchFamily="18" charset="0"/>
                            <a:cs typeface="Calibri Light" panose="020F0302020204030204" pitchFamily="34" charset="0"/>
                          </a:rPr>
                        </m:ctrlPr>
                      </m:sSupPr>
                      <m:e>
                        <m:r>
                          <a:rPr lang="en-US" altLang="zh-TW" sz="1600" b="1" i="1" smtClean="0">
                            <a:solidFill>
                              <a:schemeClr val="accent5">
                                <a:lumMod val="60000"/>
                                <a:lumOff val="40000"/>
                              </a:schemeClr>
                            </a:solidFill>
                            <a:latin typeface="Cambria Math" panose="02040503050406030204" pitchFamily="18" charset="0"/>
                            <a:cs typeface="Calibri Light" panose="020F0302020204030204" pitchFamily="34" charset="0"/>
                          </a:rPr>
                          <m:t>𝑮</m:t>
                        </m:r>
                      </m:e>
                      <m:sup>
                        <m:r>
                          <a:rPr lang="en-US" altLang="zh-TW" sz="1600" b="1" i="1" smtClean="0">
                            <a:solidFill>
                              <a:schemeClr val="accent5">
                                <a:lumMod val="60000"/>
                                <a:lumOff val="40000"/>
                              </a:schemeClr>
                            </a:solidFill>
                            <a:latin typeface="Cambria Math" panose="02040503050406030204" pitchFamily="18" charset="0"/>
                            <a:cs typeface="Calibri Light" panose="020F0302020204030204" pitchFamily="34" charset="0"/>
                          </a:rPr>
                          <m:t>−</m:t>
                        </m:r>
                        <m:r>
                          <a:rPr lang="en-US" altLang="zh-TW" sz="1600" b="1" i="1" smtClean="0">
                            <a:solidFill>
                              <a:schemeClr val="accent5">
                                <a:lumMod val="60000"/>
                                <a:lumOff val="40000"/>
                              </a:schemeClr>
                            </a:solidFill>
                            <a:latin typeface="Cambria Math" panose="02040503050406030204" pitchFamily="18" charset="0"/>
                            <a:cs typeface="Calibri Light" panose="020F0302020204030204" pitchFamily="34" charset="0"/>
                          </a:rPr>
                          <m:t>𝟏</m:t>
                        </m:r>
                      </m:sup>
                    </m:sSup>
                  </m:oMath>
                </a14:m>
                <a:endParaRPr lang="zh-TW" altLang="en-US" sz="1600" b="1" dirty="0">
                  <a:solidFill>
                    <a:schemeClr val="accent5">
                      <a:lumMod val="60000"/>
                      <a:lumOff val="40000"/>
                    </a:schemeClr>
                  </a:solidFill>
                  <a:latin typeface="Garamond" panose="02020404030301010803" pitchFamily="18" charset="0"/>
                  <a:cs typeface="Calibri Light" panose="020F0302020204030204" pitchFamily="34" charset="0"/>
                </a:endParaRPr>
              </a:p>
            </p:txBody>
          </p:sp>
        </mc:Choice>
        <mc:Fallback xmlns="">
          <p:sp>
            <p:nvSpPr>
              <p:cNvPr id="8" name="文字方塊 7">
                <a:extLst>
                  <a:ext uri="{FF2B5EF4-FFF2-40B4-BE49-F238E27FC236}">
                    <a16:creationId xmlns:a16="http://schemas.microsoft.com/office/drawing/2014/main" id="{C135F36D-A459-4738-88D4-7F3F0146A881}"/>
                  </a:ext>
                </a:extLst>
              </p:cNvPr>
              <p:cNvSpPr txBox="1">
                <a:spLocks noRot="1" noChangeAspect="1" noMove="1" noResize="1" noEditPoints="1" noAdjustHandles="1" noChangeArrowheads="1" noChangeShapeType="1" noTextEdit="1"/>
              </p:cNvSpPr>
              <p:nvPr/>
            </p:nvSpPr>
            <p:spPr>
              <a:xfrm>
                <a:off x="4993981" y="2256897"/>
                <a:ext cx="2259097" cy="344133"/>
              </a:xfrm>
              <a:prstGeom prst="rect">
                <a:avLst/>
              </a:prstGeom>
              <a:blipFill>
                <a:blip r:embed="rId9"/>
                <a:stretch>
                  <a:fillRect l="-1348" t="-1754" b="-228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8147C032-7DAF-406E-9662-43A89451F636}"/>
                  </a:ext>
                </a:extLst>
              </p:cNvPr>
              <p:cNvSpPr txBox="1"/>
              <p:nvPr/>
            </p:nvSpPr>
            <p:spPr>
              <a:xfrm>
                <a:off x="7107938" y="2262476"/>
                <a:ext cx="1702235" cy="338554"/>
              </a:xfrm>
              <a:prstGeom prst="rect">
                <a:avLst/>
              </a:prstGeom>
              <a:noFill/>
            </p:spPr>
            <p:txBody>
              <a:bodyPr wrap="square" rtlCol="0">
                <a:spAutoFit/>
              </a:bodyPr>
              <a:lstStyle/>
              <a:p>
                <a:r>
                  <a:rPr lang="en-US" altLang="zh-TW" sz="1600" b="1" dirty="0">
                    <a:solidFill>
                      <a:schemeClr val="accent5">
                        <a:lumMod val="60000"/>
                        <a:lumOff val="40000"/>
                      </a:schemeClr>
                    </a:solidFill>
                    <a:latin typeface="Garamond" panose="02020404030301010803" pitchFamily="18" charset="0"/>
                    <a:cs typeface="Calibri Light" panose="020F0302020204030204" pitchFamily="34" charset="0"/>
                  </a:rPr>
                  <a:t>Log of </a:t>
                </a:r>
                <a14:m>
                  <m:oMath xmlns:m="http://schemas.openxmlformats.org/officeDocument/2006/math">
                    <m:r>
                      <a:rPr lang="en-US" altLang="zh-TW" sz="1600" b="1" i="1" smtClean="0">
                        <a:solidFill>
                          <a:schemeClr val="accent5">
                            <a:lumMod val="60000"/>
                            <a:lumOff val="40000"/>
                          </a:schemeClr>
                        </a:solidFill>
                        <a:latin typeface="Cambria Math" panose="02040503050406030204" pitchFamily="18" charset="0"/>
                        <a:cs typeface="Calibri Light" panose="020F0302020204030204" pitchFamily="34" charset="0"/>
                      </a:rPr>
                      <m:t>𝒅𝒆𝒕</m:t>
                    </m:r>
                    <m:r>
                      <a:rPr lang="en-US" altLang="zh-TW" sz="1600" b="1" i="1" smtClean="0">
                        <a:solidFill>
                          <a:schemeClr val="accent5">
                            <a:lumMod val="60000"/>
                            <a:lumOff val="40000"/>
                          </a:schemeClr>
                        </a:solidFill>
                        <a:latin typeface="Cambria Math" panose="02040503050406030204" pitchFamily="18" charset="0"/>
                        <a:cs typeface="Calibri Light" panose="020F0302020204030204" pitchFamily="34" charset="0"/>
                      </a:rPr>
                      <m:t>(</m:t>
                    </m:r>
                    <m:sSub>
                      <m:sSubPr>
                        <m:ctrlPr>
                          <a:rPr lang="en-US" altLang="zh-TW" sz="1600" b="1" i="1" smtClean="0">
                            <a:solidFill>
                              <a:schemeClr val="accent5">
                                <a:lumMod val="60000"/>
                                <a:lumOff val="40000"/>
                              </a:schemeClr>
                            </a:solidFill>
                            <a:latin typeface="Cambria Math" panose="02040503050406030204" pitchFamily="18" charset="0"/>
                            <a:cs typeface="Calibri Light" panose="020F0302020204030204" pitchFamily="34" charset="0"/>
                          </a:rPr>
                        </m:ctrlPr>
                      </m:sSubPr>
                      <m:e>
                        <m:r>
                          <a:rPr lang="en-US" altLang="zh-TW" sz="1600" b="1" i="1" smtClean="0">
                            <a:solidFill>
                              <a:schemeClr val="accent5">
                                <a:lumMod val="60000"/>
                                <a:lumOff val="40000"/>
                              </a:schemeClr>
                            </a:solidFill>
                            <a:latin typeface="Cambria Math" panose="02040503050406030204" pitchFamily="18" charset="0"/>
                            <a:cs typeface="Calibri Light" panose="020F0302020204030204" pitchFamily="34" charset="0"/>
                          </a:rPr>
                          <m:t>𝑱</m:t>
                        </m:r>
                      </m:e>
                      <m:sub>
                        <m:r>
                          <a:rPr lang="en-US" altLang="zh-TW" sz="1600" b="1" i="1" smtClean="0">
                            <a:solidFill>
                              <a:schemeClr val="accent5">
                                <a:lumMod val="60000"/>
                                <a:lumOff val="40000"/>
                              </a:schemeClr>
                            </a:solidFill>
                            <a:latin typeface="Cambria Math" panose="02040503050406030204" pitchFamily="18" charset="0"/>
                            <a:cs typeface="Calibri Light" panose="020F0302020204030204" pitchFamily="34" charset="0"/>
                          </a:rPr>
                          <m:t>𝑮</m:t>
                        </m:r>
                      </m:sub>
                    </m:sSub>
                    <m:r>
                      <a:rPr lang="en-US" altLang="zh-TW" sz="1600" b="1" i="1" smtClean="0">
                        <a:solidFill>
                          <a:schemeClr val="accent5">
                            <a:lumMod val="60000"/>
                            <a:lumOff val="40000"/>
                          </a:schemeClr>
                        </a:solidFill>
                        <a:latin typeface="Cambria Math" panose="02040503050406030204" pitchFamily="18" charset="0"/>
                        <a:cs typeface="Calibri Light" panose="020F0302020204030204" pitchFamily="34" charset="0"/>
                      </a:rPr>
                      <m:t>)</m:t>
                    </m:r>
                  </m:oMath>
                </a14:m>
                <a:endParaRPr lang="zh-TW" altLang="en-US" sz="1600" b="1" dirty="0">
                  <a:solidFill>
                    <a:schemeClr val="accent5">
                      <a:lumMod val="60000"/>
                      <a:lumOff val="40000"/>
                    </a:schemeClr>
                  </a:solidFill>
                  <a:latin typeface="Garamond" panose="02020404030301010803" pitchFamily="18" charset="0"/>
                  <a:cs typeface="Calibri Light" panose="020F0302020204030204" pitchFamily="34" charset="0"/>
                </a:endParaRPr>
              </a:p>
            </p:txBody>
          </p:sp>
        </mc:Choice>
        <mc:Fallback xmlns="">
          <p:sp>
            <p:nvSpPr>
              <p:cNvPr id="9" name="文字方塊 8">
                <a:extLst>
                  <a:ext uri="{FF2B5EF4-FFF2-40B4-BE49-F238E27FC236}">
                    <a16:creationId xmlns:a16="http://schemas.microsoft.com/office/drawing/2014/main" id="{8147C032-7DAF-406E-9662-43A89451F636}"/>
                  </a:ext>
                </a:extLst>
              </p:cNvPr>
              <p:cNvSpPr txBox="1">
                <a:spLocks noRot="1" noChangeAspect="1" noMove="1" noResize="1" noEditPoints="1" noAdjustHandles="1" noChangeArrowheads="1" noChangeShapeType="1" noTextEdit="1"/>
              </p:cNvSpPr>
              <p:nvPr/>
            </p:nvSpPr>
            <p:spPr>
              <a:xfrm>
                <a:off x="7107938" y="2262476"/>
                <a:ext cx="1702235" cy="338554"/>
              </a:xfrm>
              <a:prstGeom prst="rect">
                <a:avLst/>
              </a:prstGeom>
              <a:blipFill>
                <a:blip r:embed="rId10"/>
                <a:stretch>
                  <a:fillRect l="-1792" t="-3571" b="-23214"/>
                </a:stretch>
              </a:blipFill>
            </p:spPr>
            <p:txBody>
              <a:bodyPr/>
              <a:lstStyle/>
              <a:p>
                <a:r>
                  <a:rPr lang="zh-TW" altLang="en-US">
                    <a:noFill/>
                  </a:rPr>
                  <a:t> </a:t>
                </a:r>
              </a:p>
            </p:txBody>
          </p:sp>
        </mc:Fallback>
      </mc:AlternateContent>
      <p:cxnSp>
        <p:nvCxnSpPr>
          <p:cNvPr id="11" name="直線接點 10">
            <a:extLst>
              <a:ext uri="{FF2B5EF4-FFF2-40B4-BE49-F238E27FC236}">
                <a16:creationId xmlns:a16="http://schemas.microsoft.com/office/drawing/2014/main" id="{80605FBC-F003-4842-8BAE-739F329659E2}"/>
              </a:ext>
            </a:extLst>
          </p:cNvPr>
          <p:cNvCxnSpPr/>
          <p:nvPr/>
        </p:nvCxnSpPr>
        <p:spPr>
          <a:xfrm>
            <a:off x="5100311" y="2195542"/>
            <a:ext cx="185676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3CA04BAE-953B-43E0-A96B-065E168033BF}"/>
              </a:ext>
            </a:extLst>
          </p:cNvPr>
          <p:cNvCxnSpPr>
            <a:cxnSpLocks/>
          </p:cNvCxnSpPr>
          <p:nvPr/>
        </p:nvCxnSpPr>
        <p:spPr>
          <a:xfrm>
            <a:off x="7311138" y="2195542"/>
            <a:ext cx="9553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3AB82669-1BAC-44FD-8B59-BE0EAE2BFB83}"/>
              </a:ext>
            </a:extLst>
          </p:cNvPr>
          <p:cNvSpPr txBox="1"/>
          <p:nvPr/>
        </p:nvSpPr>
        <p:spPr>
          <a:xfrm>
            <a:off x="479493" y="2591966"/>
            <a:ext cx="9433763" cy="59420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Each affine coupling layer performs a scale-and-shift transformation</a:t>
            </a:r>
          </a:p>
        </p:txBody>
      </p:sp>
      <p:pic>
        <p:nvPicPr>
          <p:cNvPr id="29" name="圖片 28">
            <a:extLst>
              <a:ext uri="{FF2B5EF4-FFF2-40B4-BE49-F238E27FC236}">
                <a16:creationId xmlns:a16="http://schemas.microsoft.com/office/drawing/2014/main" id="{26C536AE-34A7-4303-9731-0F6A3EBD50CD}"/>
              </a:ext>
            </a:extLst>
          </p:cNvPr>
          <p:cNvPicPr>
            <a:picLocks noChangeAspect="1"/>
          </p:cNvPicPr>
          <p:nvPr>
            <p:custDataLst>
              <p:tags r:id="rId2"/>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471543" y="3346342"/>
            <a:ext cx="8868569" cy="910629"/>
          </a:xfrm>
          <a:prstGeom prst="rect">
            <a:avLst/>
          </a:prstGeom>
        </p:spPr>
      </p:pic>
      <p:pic>
        <p:nvPicPr>
          <p:cNvPr id="33" name="圖片 32">
            <a:extLst>
              <a:ext uri="{FF2B5EF4-FFF2-40B4-BE49-F238E27FC236}">
                <a16:creationId xmlns:a16="http://schemas.microsoft.com/office/drawing/2014/main" id="{806F5A27-D382-4079-B9AA-844EAF0C2FBC}"/>
              </a:ext>
            </a:extLst>
          </p:cNvPr>
          <p:cNvPicPr>
            <a:picLocks noChangeAspect="1"/>
          </p:cNvPicPr>
          <p:nvPr>
            <p:custDataLst>
              <p:tags r:id="rId3"/>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51981" y="4697831"/>
            <a:ext cx="8672915" cy="766171"/>
          </a:xfrm>
          <a:prstGeom prst="rect">
            <a:avLst/>
          </a:prstGeom>
        </p:spPr>
      </p:pic>
      <p:sp>
        <p:nvSpPr>
          <p:cNvPr id="34" name="文字方塊 33">
            <a:extLst>
              <a:ext uri="{FF2B5EF4-FFF2-40B4-BE49-F238E27FC236}">
                <a16:creationId xmlns:a16="http://schemas.microsoft.com/office/drawing/2014/main" id="{A2C17062-F8C8-4F89-88CD-3630A65942FB}"/>
              </a:ext>
            </a:extLst>
          </p:cNvPr>
          <p:cNvSpPr txBox="1"/>
          <p:nvPr/>
        </p:nvSpPr>
        <p:spPr>
          <a:xfrm>
            <a:off x="5651550" y="3409124"/>
            <a:ext cx="2070050"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Garamond" panose="02020404030301010803" pitchFamily="18" charset="0"/>
                <a:cs typeface="Calibri Light" panose="020F0302020204030204" pitchFamily="34" charset="0"/>
              </a:rPr>
              <a:t>(Channel 1: copy)</a:t>
            </a:r>
            <a:endParaRPr lang="zh-TW" altLang="en-US" sz="2000" b="1" dirty="0">
              <a:solidFill>
                <a:schemeClr val="accent4">
                  <a:lumMod val="40000"/>
                  <a:lumOff val="60000"/>
                </a:schemeClr>
              </a:solidFill>
              <a:latin typeface="Garamond" panose="02020404030301010803" pitchFamily="18" charset="0"/>
              <a:cs typeface="Calibri Light" panose="020F0302020204030204" pitchFamily="34" charset="0"/>
            </a:endParaRPr>
          </a:p>
        </p:txBody>
      </p:sp>
      <p:sp>
        <p:nvSpPr>
          <p:cNvPr id="36" name="文字方塊 35">
            <a:extLst>
              <a:ext uri="{FF2B5EF4-FFF2-40B4-BE49-F238E27FC236}">
                <a16:creationId xmlns:a16="http://schemas.microsoft.com/office/drawing/2014/main" id="{6E65B681-4C5B-43BB-B352-83C62F07F389}"/>
              </a:ext>
            </a:extLst>
          </p:cNvPr>
          <p:cNvSpPr txBox="1"/>
          <p:nvPr/>
        </p:nvSpPr>
        <p:spPr>
          <a:xfrm>
            <a:off x="8217371" y="4132568"/>
            <a:ext cx="266085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Garamond" panose="02020404030301010803" pitchFamily="18" charset="0"/>
                <a:cs typeface="Calibri Light" panose="020F0302020204030204" pitchFamily="34" charset="0"/>
              </a:rPr>
              <a:t>(Channel 2: transform)</a:t>
            </a:r>
            <a:endParaRPr lang="zh-TW" altLang="en-US" sz="2000" b="1" dirty="0">
              <a:solidFill>
                <a:schemeClr val="accent4">
                  <a:lumMod val="40000"/>
                  <a:lumOff val="60000"/>
                </a:schemeClr>
              </a:solidFill>
              <a:latin typeface="Garamond" panose="02020404030301010803" pitchFamily="18" charset="0"/>
              <a:cs typeface="Calibri Light" panose="020F0302020204030204" pitchFamily="34" charset="0"/>
            </a:endParaRPr>
          </a:p>
        </p:txBody>
      </p:sp>
      <p:sp>
        <p:nvSpPr>
          <p:cNvPr id="129" name="文字方塊 128">
            <a:extLst>
              <a:ext uri="{FF2B5EF4-FFF2-40B4-BE49-F238E27FC236}">
                <a16:creationId xmlns:a16="http://schemas.microsoft.com/office/drawing/2014/main" id="{FEA3C478-8B2C-40C9-9A0B-604D161270E9}"/>
              </a:ext>
            </a:extLst>
          </p:cNvPr>
          <p:cNvSpPr txBox="1"/>
          <p:nvPr/>
        </p:nvSpPr>
        <p:spPr>
          <a:xfrm>
            <a:off x="11674751" y="6244494"/>
            <a:ext cx="276038" cy="369332"/>
          </a:xfrm>
          <a:prstGeom prst="rect">
            <a:avLst/>
          </a:prstGeom>
          <a:noFill/>
        </p:spPr>
        <p:txBody>
          <a:bodyPr wrap="square" rtlCol="0">
            <a:spAutoFit/>
          </a:bodyPr>
          <a:lstStyle/>
          <a:p>
            <a:r>
              <a:rPr kumimoji="1" lang="en-US" altLang="zh-TW" b="1" dirty="0">
                <a:solidFill>
                  <a:schemeClr val="accent5">
                    <a:lumMod val="60000"/>
                    <a:lumOff val="40000"/>
                  </a:schemeClr>
                </a:solidFill>
                <a:latin typeface="Garamond" panose="02020404030301010803" pitchFamily="18" charset="0"/>
              </a:rPr>
              <a:t>5</a:t>
            </a:r>
            <a:endParaRPr kumimoji="1" lang="zh-TW" altLang="en-US" b="1" dirty="0">
              <a:solidFill>
                <a:schemeClr val="accent5">
                  <a:lumMod val="60000"/>
                  <a:lumOff val="40000"/>
                </a:schemeClr>
              </a:solidFill>
              <a:latin typeface="Garamond" panose="02020404030301010803" pitchFamily="18" charset="0"/>
            </a:endParaRPr>
          </a:p>
        </p:txBody>
      </p:sp>
    </p:spTree>
    <p:extLst>
      <p:ext uri="{BB962C8B-B14F-4D97-AF65-F5344CB8AC3E}">
        <p14:creationId xmlns:p14="http://schemas.microsoft.com/office/powerpoint/2010/main" val="354454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單箭頭接點 13">
            <a:extLst>
              <a:ext uri="{FF2B5EF4-FFF2-40B4-BE49-F238E27FC236}">
                <a16:creationId xmlns:a16="http://schemas.microsoft.com/office/drawing/2014/main" id="{804357FF-736B-45B5-824D-0FCC233429FB}"/>
              </a:ext>
            </a:extLst>
          </p:cNvPr>
          <p:cNvCxnSpPr>
            <a:cxnSpLocks/>
            <a:endCxn id="17" idx="0"/>
          </p:cNvCxnSpPr>
          <p:nvPr/>
        </p:nvCxnSpPr>
        <p:spPr>
          <a:xfrm flipH="1">
            <a:off x="3169319" y="3946743"/>
            <a:ext cx="0" cy="1152673"/>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F229C849-DF84-4C1F-941E-F6F5EF74945E}"/>
              </a:ext>
            </a:extLst>
          </p:cNvPr>
          <p:cNvCxnSpPr>
            <a:cxnSpLocks/>
          </p:cNvCxnSpPr>
          <p:nvPr/>
        </p:nvCxnSpPr>
        <p:spPr>
          <a:xfrm flipH="1">
            <a:off x="3924747" y="3946742"/>
            <a:ext cx="0" cy="1152673"/>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2CCE3CB0-F103-45B7-8013-C08DC8BAE12E}"/>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Introduction</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p:sp>
        <p:nvSpPr>
          <p:cNvPr id="6" name="矩形: 圓角 5">
            <a:extLst>
              <a:ext uri="{FF2B5EF4-FFF2-40B4-BE49-F238E27FC236}">
                <a16:creationId xmlns:a16="http://schemas.microsoft.com/office/drawing/2014/main" id="{02DC859E-7172-4648-9322-A869DDDE60E9}"/>
              </a:ext>
            </a:extLst>
          </p:cNvPr>
          <p:cNvSpPr/>
          <p:nvPr/>
        </p:nvSpPr>
        <p:spPr>
          <a:xfrm>
            <a:off x="2375677" y="3489543"/>
            <a:ext cx="300618" cy="88509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62EBDF23-7190-4534-954F-23037B419E9B}"/>
              </a:ext>
            </a:extLst>
          </p:cNvPr>
          <p:cNvSpPr/>
          <p:nvPr/>
        </p:nvSpPr>
        <p:spPr>
          <a:xfrm>
            <a:off x="2375677" y="4757712"/>
            <a:ext cx="300618" cy="88509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E347B4D7-67F6-49A9-A920-E0DA52FB0180}"/>
              </a:ext>
            </a:extLst>
          </p:cNvPr>
          <p:cNvCxnSpPr/>
          <p:nvPr/>
        </p:nvCxnSpPr>
        <p:spPr>
          <a:xfrm>
            <a:off x="2676295" y="3946743"/>
            <a:ext cx="1750742" cy="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3A803882-49A6-4B38-B928-4F9BF31587ED}"/>
              </a:ext>
            </a:extLst>
          </p:cNvPr>
          <p:cNvCxnSpPr/>
          <p:nvPr/>
        </p:nvCxnSpPr>
        <p:spPr>
          <a:xfrm>
            <a:off x="2676295" y="5225416"/>
            <a:ext cx="1750742" cy="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橢圓 11">
            <a:extLst>
              <a:ext uri="{FF2B5EF4-FFF2-40B4-BE49-F238E27FC236}">
                <a16:creationId xmlns:a16="http://schemas.microsoft.com/office/drawing/2014/main" id="{813894E4-A2BD-426E-B433-D5398FE263F5}"/>
              </a:ext>
            </a:extLst>
          </p:cNvPr>
          <p:cNvSpPr/>
          <p:nvPr/>
        </p:nvSpPr>
        <p:spPr>
          <a:xfrm>
            <a:off x="2899319" y="4182268"/>
            <a:ext cx="540000" cy="5400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Garamond" panose="02020404030301010803" pitchFamily="18" charset="0"/>
              </a:rPr>
              <a:t>S</a:t>
            </a:r>
            <a:endParaRPr lang="zh-TW" altLang="en-US" dirty="0">
              <a:latin typeface="Garamond" panose="02020404030301010803" pitchFamily="18" charset="0"/>
            </a:endParaRPr>
          </a:p>
        </p:txBody>
      </p:sp>
      <p:sp>
        <p:nvSpPr>
          <p:cNvPr id="13" name="橢圓 12">
            <a:extLst>
              <a:ext uri="{FF2B5EF4-FFF2-40B4-BE49-F238E27FC236}">
                <a16:creationId xmlns:a16="http://schemas.microsoft.com/office/drawing/2014/main" id="{ED0AC705-1D17-4A70-9AEE-CFD18136468F}"/>
              </a:ext>
            </a:extLst>
          </p:cNvPr>
          <p:cNvSpPr/>
          <p:nvPr/>
        </p:nvSpPr>
        <p:spPr>
          <a:xfrm>
            <a:off x="3662343" y="4177636"/>
            <a:ext cx="540000" cy="54000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Garamond" panose="02020404030301010803" pitchFamily="18" charset="0"/>
              </a:rPr>
              <a:t>T</a:t>
            </a:r>
            <a:endParaRPr lang="zh-TW" altLang="en-US" dirty="0">
              <a:latin typeface="Garamond" panose="02020404030301010803" pitchFamily="18" charset="0"/>
            </a:endParaRPr>
          </a:p>
        </p:txBody>
      </p:sp>
      <p:sp>
        <p:nvSpPr>
          <p:cNvPr id="17" name="橢圓 16">
            <a:extLst>
              <a:ext uri="{FF2B5EF4-FFF2-40B4-BE49-F238E27FC236}">
                <a16:creationId xmlns:a16="http://schemas.microsoft.com/office/drawing/2014/main" id="{788B3F8A-A69F-4F63-9EE8-553C59136E78}"/>
              </a:ext>
            </a:extLst>
          </p:cNvPr>
          <p:cNvSpPr/>
          <p:nvPr/>
        </p:nvSpPr>
        <p:spPr>
          <a:xfrm>
            <a:off x="3043319" y="5099416"/>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a:t>
            </a:r>
            <a:endParaRPr lang="zh-TW" altLang="en-US" dirty="0">
              <a:solidFill>
                <a:schemeClr val="tx1"/>
              </a:solidFill>
            </a:endParaRPr>
          </a:p>
        </p:txBody>
      </p:sp>
      <p:sp>
        <p:nvSpPr>
          <p:cNvPr id="20" name="橢圓 19">
            <a:extLst>
              <a:ext uri="{FF2B5EF4-FFF2-40B4-BE49-F238E27FC236}">
                <a16:creationId xmlns:a16="http://schemas.microsoft.com/office/drawing/2014/main" id="{0FC4922B-CD60-4F1B-8A0E-B5CED3DF058B}"/>
              </a:ext>
            </a:extLst>
          </p:cNvPr>
          <p:cNvSpPr/>
          <p:nvPr/>
        </p:nvSpPr>
        <p:spPr>
          <a:xfrm>
            <a:off x="3798747" y="509015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t>
            </a:r>
            <a:endParaRPr lang="zh-TW" altLang="en-US" dirty="0"/>
          </a:p>
        </p:txBody>
      </p:sp>
      <p:sp>
        <p:nvSpPr>
          <p:cNvPr id="21" name="矩形: 圓角 20">
            <a:extLst>
              <a:ext uri="{FF2B5EF4-FFF2-40B4-BE49-F238E27FC236}">
                <a16:creationId xmlns:a16="http://schemas.microsoft.com/office/drawing/2014/main" id="{DBB11FA3-47F7-42AB-BC45-F27997E24335}"/>
              </a:ext>
            </a:extLst>
          </p:cNvPr>
          <p:cNvSpPr/>
          <p:nvPr/>
        </p:nvSpPr>
        <p:spPr>
          <a:xfrm>
            <a:off x="4423822" y="3504194"/>
            <a:ext cx="300618" cy="88509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FA3276F9-9DDF-4D52-BC2D-C69EC28CE793}"/>
              </a:ext>
            </a:extLst>
          </p:cNvPr>
          <p:cNvSpPr/>
          <p:nvPr/>
        </p:nvSpPr>
        <p:spPr>
          <a:xfrm>
            <a:off x="4433428" y="4757712"/>
            <a:ext cx="300618" cy="88509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id="{003A46B2-E244-4ED6-AB13-283553C32AB2}"/>
              </a:ext>
            </a:extLst>
          </p:cNvPr>
          <p:cNvCxnSpPr>
            <a:cxnSpLocks/>
          </p:cNvCxnSpPr>
          <p:nvPr/>
        </p:nvCxnSpPr>
        <p:spPr>
          <a:xfrm flipV="1">
            <a:off x="5986879" y="4073415"/>
            <a:ext cx="0" cy="1152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2034C06B-02F4-475A-906C-4F7ABB10276D}"/>
              </a:ext>
            </a:extLst>
          </p:cNvPr>
          <p:cNvCxnSpPr>
            <a:cxnSpLocks/>
          </p:cNvCxnSpPr>
          <p:nvPr/>
        </p:nvCxnSpPr>
        <p:spPr>
          <a:xfrm flipV="1">
            <a:off x="5223855" y="4069242"/>
            <a:ext cx="0" cy="1152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2107B166-05FB-4C7F-BDF6-4D54E1477C1E}"/>
              </a:ext>
            </a:extLst>
          </p:cNvPr>
          <p:cNvCxnSpPr/>
          <p:nvPr/>
        </p:nvCxnSpPr>
        <p:spPr>
          <a:xfrm>
            <a:off x="4730831" y="3946742"/>
            <a:ext cx="1750742" cy="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74D4FCBA-385F-4A0F-9A30-B1547CC37BCC}"/>
              </a:ext>
            </a:extLst>
          </p:cNvPr>
          <p:cNvCxnSpPr/>
          <p:nvPr/>
        </p:nvCxnSpPr>
        <p:spPr>
          <a:xfrm>
            <a:off x="4730831" y="5225415"/>
            <a:ext cx="1750742" cy="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BF3D14-89EE-4740-83EA-5BE2047CC130}"/>
              </a:ext>
            </a:extLst>
          </p:cNvPr>
          <p:cNvSpPr/>
          <p:nvPr/>
        </p:nvSpPr>
        <p:spPr>
          <a:xfrm>
            <a:off x="4953855" y="4374639"/>
            <a:ext cx="540000" cy="5400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Garamond" panose="02020404030301010803" pitchFamily="18" charset="0"/>
              </a:rPr>
              <a:t>S</a:t>
            </a:r>
            <a:endParaRPr lang="zh-TW" altLang="en-US" dirty="0">
              <a:latin typeface="Garamond" panose="02020404030301010803" pitchFamily="18" charset="0"/>
            </a:endParaRPr>
          </a:p>
        </p:txBody>
      </p:sp>
      <p:sp>
        <p:nvSpPr>
          <p:cNvPr id="28" name="橢圓 27">
            <a:extLst>
              <a:ext uri="{FF2B5EF4-FFF2-40B4-BE49-F238E27FC236}">
                <a16:creationId xmlns:a16="http://schemas.microsoft.com/office/drawing/2014/main" id="{EDFEDC1A-0D94-4EDF-9429-20D72C4AA665}"/>
              </a:ext>
            </a:extLst>
          </p:cNvPr>
          <p:cNvSpPr/>
          <p:nvPr/>
        </p:nvSpPr>
        <p:spPr>
          <a:xfrm>
            <a:off x="5716879" y="4374639"/>
            <a:ext cx="540000" cy="54000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Garamond" panose="02020404030301010803" pitchFamily="18" charset="0"/>
              </a:rPr>
              <a:t>T</a:t>
            </a:r>
            <a:endParaRPr lang="zh-TW" altLang="en-US" dirty="0">
              <a:latin typeface="Garamond" panose="02020404030301010803" pitchFamily="18" charset="0"/>
            </a:endParaRPr>
          </a:p>
        </p:txBody>
      </p:sp>
      <p:sp>
        <p:nvSpPr>
          <p:cNvPr id="29" name="橢圓 28">
            <a:extLst>
              <a:ext uri="{FF2B5EF4-FFF2-40B4-BE49-F238E27FC236}">
                <a16:creationId xmlns:a16="http://schemas.microsoft.com/office/drawing/2014/main" id="{9CA4697C-30F2-49AA-9780-ED39FC4C5F21}"/>
              </a:ext>
            </a:extLst>
          </p:cNvPr>
          <p:cNvSpPr/>
          <p:nvPr/>
        </p:nvSpPr>
        <p:spPr>
          <a:xfrm>
            <a:off x="5102033" y="3806091"/>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a:t>
            </a:r>
            <a:endParaRPr lang="zh-TW" altLang="en-US" dirty="0">
              <a:solidFill>
                <a:schemeClr val="tx1"/>
              </a:solidFill>
            </a:endParaRPr>
          </a:p>
        </p:txBody>
      </p:sp>
      <p:sp>
        <p:nvSpPr>
          <p:cNvPr id="30" name="橢圓 29">
            <a:extLst>
              <a:ext uri="{FF2B5EF4-FFF2-40B4-BE49-F238E27FC236}">
                <a16:creationId xmlns:a16="http://schemas.microsoft.com/office/drawing/2014/main" id="{6850138C-3B6F-4C00-912E-2B3DC5E160CD}"/>
              </a:ext>
            </a:extLst>
          </p:cNvPr>
          <p:cNvSpPr/>
          <p:nvPr/>
        </p:nvSpPr>
        <p:spPr>
          <a:xfrm>
            <a:off x="5860879" y="3812953"/>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t>
            </a:r>
            <a:endParaRPr lang="zh-TW" altLang="en-US" dirty="0"/>
          </a:p>
        </p:txBody>
      </p:sp>
      <p:sp>
        <p:nvSpPr>
          <p:cNvPr id="33" name="矩形: 圓角 32">
            <a:extLst>
              <a:ext uri="{FF2B5EF4-FFF2-40B4-BE49-F238E27FC236}">
                <a16:creationId xmlns:a16="http://schemas.microsoft.com/office/drawing/2014/main" id="{96FCC3AA-46B4-4F6E-84C6-4AE12F9B5AA5}"/>
              </a:ext>
            </a:extLst>
          </p:cNvPr>
          <p:cNvSpPr/>
          <p:nvPr/>
        </p:nvSpPr>
        <p:spPr>
          <a:xfrm>
            <a:off x="6481795" y="4782867"/>
            <a:ext cx="300618" cy="88509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8F24EF3D-38A7-48A8-A457-3772D777E292}"/>
              </a:ext>
            </a:extLst>
          </p:cNvPr>
          <p:cNvSpPr/>
          <p:nvPr/>
        </p:nvSpPr>
        <p:spPr>
          <a:xfrm>
            <a:off x="6474679" y="3545516"/>
            <a:ext cx="300618" cy="88509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直線單箭頭接點 34">
            <a:extLst>
              <a:ext uri="{FF2B5EF4-FFF2-40B4-BE49-F238E27FC236}">
                <a16:creationId xmlns:a16="http://schemas.microsoft.com/office/drawing/2014/main" id="{E636C154-E2DF-4D90-930E-F29167156C94}"/>
              </a:ext>
            </a:extLst>
          </p:cNvPr>
          <p:cNvCxnSpPr>
            <a:cxnSpLocks/>
            <a:endCxn id="41" idx="0"/>
          </p:cNvCxnSpPr>
          <p:nvPr/>
        </p:nvCxnSpPr>
        <p:spPr>
          <a:xfrm flipH="1">
            <a:off x="7267586" y="3951652"/>
            <a:ext cx="0" cy="1152673"/>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9ED4492D-B3C0-4603-B184-BDB46C46A9B2}"/>
              </a:ext>
            </a:extLst>
          </p:cNvPr>
          <p:cNvCxnSpPr>
            <a:cxnSpLocks/>
          </p:cNvCxnSpPr>
          <p:nvPr/>
        </p:nvCxnSpPr>
        <p:spPr>
          <a:xfrm flipH="1">
            <a:off x="8023014" y="3951651"/>
            <a:ext cx="0" cy="1152673"/>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074D4BA9-E8CC-406A-B58A-782C79FB5D9A}"/>
              </a:ext>
            </a:extLst>
          </p:cNvPr>
          <p:cNvCxnSpPr/>
          <p:nvPr/>
        </p:nvCxnSpPr>
        <p:spPr>
          <a:xfrm>
            <a:off x="6774562" y="3951652"/>
            <a:ext cx="1750742" cy="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FDC381B8-7793-4A52-A02D-F9C926717F77}"/>
              </a:ext>
            </a:extLst>
          </p:cNvPr>
          <p:cNvCxnSpPr/>
          <p:nvPr/>
        </p:nvCxnSpPr>
        <p:spPr>
          <a:xfrm>
            <a:off x="6774562" y="5230325"/>
            <a:ext cx="1750742" cy="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橢圓 38">
            <a:extLst>
              <a:ext uri="{FF2B5EF4-FFF2-40B4-BE49-F238E27FC236}">
                <a16:creationId xmlns:a16="http://schemas.microsoft.com/office/drawing/2014/main" id="{97727CA9-5941-4EB4-9A45-F8DF8F938B87}"/>
              </a:ext>
            </a:extLst>
          </p:cNvPr>
          <p:cNvSpPr/>
          <p:nvPr/>
        </p:nvSpPr>
        <p:spPr>
          <a:xfrm>
            <a:off x="6997586" y="4187177"/>
            <a:ext cx="540000" cy="5400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Garamond" panose="02020404030301010803" pitchFamily="18" charset="0"/>
              </a:rPr>
              <a:t>S</a:t>
            </a:r>
            <a:endParaRPr lang="zh-TW" altLang="en-US" dirty="0">
              <a:latin typeface="Garamond" panose="02020404030301010803" pitchFamily="18" charset="0"/>
            </a:endParaRPr>
          </a:p>
        </p:txBody>
      </p:sp>
      <p:sp>
        <p:nvSpPr>
          <p:cNvPr id="40" name="橢圓 39">
            <a:extLst>
              <a:ext uri="{FF2B5EF4-FFF2-40B4-BE49-F238E27FC236}">
                <a16:creationId xmlns:a16="http://schemas.microsoft.com/office/drawing/2014/main" id="{9634DDB3-42B4-423B-A1F9-13D0A755F926}"/>
              </a:ext>
            </a:extLst>
          </p:cNvPr>
          <p:cNvSpPr/>
          <p:nvPr/>
        </p:nvSpPr>
        <p:spPr>
          <a:xfrm>
            <a:off x="7760610" y="4182545"/>
            <a:ext cx="540000" cy="54000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Garamond" panose="02020404030301010803" pitchFamily="18" charset="0"/>
              </a:rPr>
              <a:t>T</a:t>
            </a:r>
            <a:endParaRPr lang="zh-TW" altLang="en-US" dirty="0">
              <a:latin typeface="Garamond" panose="02020404030301010803" pitchFamily="18" charset="0"/>
            </a:endParaRPr>
          </a:p>
        </p:txBody>
      </p:sp>
      <p:sp>
        <p:nvSpPr>
          <p:cNvPr id="41" name="橢圓 40">
            <a:extLst>
              <a:ext uri="{FF2B5EF4-FFF2-40B4-BE49-F238E27FC236}">
                <a16:creationId xmlns:a16="http://schemas.microsoft.com/office/drawing/2014/main" id="{2A6F0A3D-3BA8-4BF3-9ECE-7AE1C1C9B198}"/>
              </a:ext>
            </a:extLst>
          </p:cNvPr>
          <p:cNvSpPr/>
          <p:nvPr/>
        </p:nvSpPr>
        <p:spPr>
          <a:xfrm>
            <a:off x="7141586" y="5104325"/>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a:t>
            </a:r>
            <a:endParaRPr lang="zh-TW" altLang="en-US" dirty="0">
              <a:solidFill>
                <a:schemeClr val="tx1"/>
              </a:solidFill>
            </a:endParaRPr>
          </a:p>
        </p:txBody>
      </p:sp>
      <p:sp>
        <p:nvSpPr>
          <p:cNvPr id="42" name="橢圓 41">
            <a:extLst>
              <a:ext uri="{FF2B5EF4-FFF2-40B4-BE49-F238E27FC236}">
                <a16:creationId xmlns:a16="http://schemas.microsoft.com/office/drawing/2014/main" id="{AE333683-118C-4706-8B4E-6C753F487F0B}"/>
              </a:ext>
            </a:extLst>
          </p:cNvPr>
          <p:cNvSpPr/>
          <p:nvPr/>
        </p:nvSpPr>
        <p:spPr>
          <a:xfrm>
            <a:off x="7897014" y="5095063"/>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t>
            </a:r>
            <a:endParaRPr lang="zh-TW" altLang="en-US" dirty="0"/>
          </a:p>
        </p:txBody>
      </p:sp>
      <p:sp>
        <p:nvSpPr>
          <p:cNvPr id="43" name="矩形: 圓角 42">
            <a:extLst>
              <a:ext uri="{FF2B5EF4-FFF2-40B4-BE49-F238E27FC236}">
                <a16:creationId xmlns:a16="http://schemas.microsoft.com/office/drawing/2014/main" id="{5DDDBCCB-0C4D-43B6-8E53-DB1C9D98EC6F}"/>
              </a:ext>
            </a:extLst>
          </p:cNvPr>
          <p:cNvSpPr/>
          <p:nvPr/>
        </p:nvSpPr>
        <p:spPr>
          <a:xfrm>
            <a:off x="8530864" y="4782867"/>
            <a:ext cx="300618" cy="885096"/>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圓角 43">
            <a:extLst>
              <a:ext uri="{FF2B5EF4-FFF2-40B4-BE49-F238E27FC236}">
                <a16:creationId xmlns:a16="http://schemas.microsoft.com/office/drawing/2014/main" id="{AAC19D17-8BA5-4951-B552-97E2CDB9E5D3}"/>
              </a:ext>
            </a:extLst>
          </p:cNvPr>
          <p:cNvSpPr/>
          <p:nvPr/>
        </p:nvSpPr>
        <p:spPr>
          <a:xfrm>
            <a:off x="8523634" y="3548075"/>
            <a:ext cx="300618" cy="88509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5" name="直線單箭頭接點 44">
            <a:extLst>
              <a:ext uri="{FF2B5EF4-FFF2-40B4-BE49-F238E27FC236}">
                <a16:creationId xmlns:a16="http://schemas.microsoft.com/office/drawing/2014/main" id="{86B82195-3F02-4342-B889-6C3581CE85BB}"/>
              </a:ext>
            </a:extLst>
          </p:cNvPr>
          <p:cNvCxnSpPr>
            <a:cxnSpLocks/>
          </p:cNvCxnSpPr>
          <p:nvPr/>
        </p:nvCxnSpPr>
        <p:spPr>
          <a:xfrm flipV="1">
            <a:off x="10091450" y="4073415"/>
            <a:ext cx="0" cy="1152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593361BC-13A2-41CF-A428-334E16DCDA09}"/>
              </a:ext>
            </a:extLst>
          </p:cNvPr>
          <p:cNvCxnSpPr>
            <a:cxnSpLocks/>
          </p:cNvCxnSpPr>
          <p:nvPr/>
        </p:nvCxnSpPr>
        <p:spPr>
          <a:xfrm flipV="1">
            <a:off x="9328426" y="4069242"/>
            <a:ext cx="0" cy="1152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D30A5959-BB07-4B9F-8A90-F8A6743DDD4C}"/>
              </a:ext>
            </a:extLst>
          </p:cNvPr>
          <p:cNvCxnSpPr/>
          <p:nvPr/>
        </p:nvCxnSpPr>
        <p:spPr>
          <a:xfrm>
            <a:off x="8835402" y="3946742"/>
            <a:ext cx="1750742" cy="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AE3DF84-8FB6-4731-9EF0-B59AC224831A}"/>
              </a:ext>
            </a:extLst>
          </p:cNvPr>
          <p:cNvCxnSpPr/>
          <p:nvPr/>
        </p:nvCxnSpPr>
        <p:spPr>
          <a:xfrm>
            <a:off x="8835402" y="5225415"/>
            <a:ext cx="1750742" cy="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橢圓 48">
            <a:extLst>
              <a:ext uri="{FF2B5EF4-FFF2-40B4-BE49-F238E27FC236}">
                <a16:creationId xmlns:a16="http://schemas.microsoft.com/office/drawing/2014/main" id="{27C002F2-4ACE-4FB8-B863-56053E874B63}"/>
              </a:ext>
            </a:extLst>
          </p:cNvPr>
          <p:cNvSpPr/>
          <p:nvPr/>
        </p:nvSpPr>
        <p:spPr>
          <a:xfrm>
            <a:off x="9058426" y="4374639"/>
            <a:ext cx="540000" cy="5400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Garamond" panose="02020404030301010803" pitchFamily="18" charset="0"/>
              </a:rPr>
              <a:t>S</a:t>
            </a:r>
            <a:endParaRPr lang="zh-TW" altLang="en-US" dirty="0">
              <a:latin typeface="Garamond" panose="02020404030301010803" pitchFamily="18" charset="0"/>
            </a:endParaRPr>
          </a:p>
        </p:txBody>
      </p:sp>
      <p:sp>
        <p:nvSpPr>
          <p:cNvPr id="50" name="橢圓 49">
            <a:extLst>
              <a:ext uri="{FF2B5EF4-FFF2-40B4-BE49-F238E27FC236}">
                <a16:creationId xmlns:a16="http://schemas.microsoft.com/office/drawing/2014/main" id="{496F4B1E-20A3-4A94-BEBA-CD1A941AFDBF}"/>
              </a:ext>
            </a:extLst>
          </p:cNvPr>
          <p:cNvSpPr/>
          <p:nvPr/>
        </p:nvSpPr>
        <p:spPr>
          <a:xfrm>
            <a:off x="9821450" y="4374639"/>
            <a:ext cx="540000" cy="54000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Garamond" panose="02020404030301010803" pitchFamily="18" charset="0"/>
              </a:rPr>
              <a:t>T</a:t>
            </a:r>
            <a:endParaRPr lang="zh-TW" altLang="en-US" dirty="0">
              <a:latin typeface="Garamond" panose="02020404030301010803" pitchFamily="18" charset="0"/>
            </a:endParaRPr>
          </a:p>
        </p:txBody>
      </p:sp>
      <p:sp>
        <p:nvSpPr>
          <p:cNvPr id="51" name="橢圓 50">
            <a:extLst>
              <a:ext uri="{FF2B5EF4-FFF2-40B4-BE49-F238E27FC236}">
                <a16:creationId xmlns:a16="http://schemas.microsoft.com/office/drawing/2014/main" id="{3D6690A4-B3F3-4DAC-B1A6-9E897DF1FD88}"/>
              </a:ext>
            </a:extLst>
          </p:cNvPr>
          <p:cNvSpPr/>
          <p:nvPr/>
        </p:nvSpPr>
        <p:spPr>
          <a:xfrm>
            <a:off x="9206604" y="3806091"/>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a:t>
            </a:r>
            <a:endParaRPr lang="zh-TW" altLang="en-US" dirty="0">
              <a:solidFill>
                <a:schemeClr val="tx1"/>
              </a:solidFill>
            </a:endParaRPr>
          </a:p>
        </p:txBody>
      </p:sp>
      <p:sp>
        <p:nvSpPr>
          <p:cNvPr id="52" name="橢圓 51">
            <a:extLst>
              <a:ext uri="{FF2B5EF4-FFF2-40B4-BE49-F238E27FC236}">
                <a16:creationId xmlns:a16="http://schemas.microsoft.com/office/drawing/2014/main" id="{B257CAA9-01D7-4217-B467-588CBF29123D}"/>
              </a:ext>
            </a:extLst>
          </p:cNvPr>
          <p:cNvSpPr/>
          <p:nvPr/>
        </p:nvSpPr>
        <p:spPr>
          <a:xfrm>
            <a:off x="9965450" y="3812953"/>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t>
            </a:r>
            <a:endParaRPr lang="zh-TW" altLang="en-US" dirty="0"/>
          </a:p>
        </p:txBody>
      </p:sp>
      <p:sp>
        <p:nvSpPr>
          <p:cNvPr id="54" name="矩形: 圓角 53">
            <a:extLst>
              <a:ext uri="{FF2B5EF4-FFF2-40B4-BE49-F238E27FC236}">
                <a16:creationId xmlns:a16="http://schemas.microsoft.com/office/drawing/2014/main" id="{4227118E-83D1-485D-9EE3-449FC82C11A2}"/>
              </a:ext>
            </a:extLst>
          </p:cNvPr>
          <p:cNvSpPr/>
          <p:nvPr/>
        </p:nvSpPr>
        <p:spPr>
          <a:xfrm>
            <a:off x="10603764" y="4791001"/>
            <a:ext cx="300618" cy="885096"/>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圓角 54">
            <a:extLst>
              <a:ext uri="{FF2B5EF4-FFF2-40B4-BE49-F238E27FC236}">
                <a16:creationId xmlns:a16="http://schemas.microsoft.com/office/drawing/2014/main" id="{CE1F33BF-1671-48B3-A869-4200B1CEF7F1}"/>
              </a:ext>
            </a:extLst>
          </p:cNvPr>
          <p:cNvSpPr/>
          <p:nvPr/>
        </p:nvSpPr>
        <p:spPr>
          <a:xfrm>
            <a:off x="10596534" y="3556209"/>
            <a:ext cx="300618" cy="885096"/>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a:extLst>
              <a:ext uri="{FF2B5EF4-FFF2-40B4-BE49-F238E27FC236}">
                <a16:creationId xmlns:a16="http://schemas.microsoft.com/office/drawing/2014/main" id="{9CB23966-E0DC-47E5-8725-8839A5B06318}"/>
              </a:ext>
            </a:extLst>
          </p:cNvPr>
          <p:cNvSpPr txBox="1"/>
          <p:nvPr/>
        </p:nvSpPr>
        <p:spPr>
          <a:xfrm>
            <a:off x="1309271" y="5046877"/>
            <a:ext cx="1089429" cy="338554"/>
          </a:xfrm>
          <a:prstGeom prst="rect">
            <a:avLst/>
          </a:prstGeom>
          <a:noFill/>
        </p:spPr>
        <p:txBody>
          <a:bodyPr wrap="square" rtlCol="0">
            <a:spAutoFit/>
          </a:bodyPr>
          <a:lstStyle/>
          <a:p>
            <a:r>
              <a:rPr lang="en-US" altLang="zh-TW" sz="1600" b="1" dirty="0">
                <a:solidFill>
                  <a:schemeClr val="bg1"/>
                </a:solidFill>
                <a:latin typeface="Garamond" panose="02020404030301010803" pitchFamily="18" charset="0"/>
                <a:cs typeface="Calibri Light" panose="020F0302020204030204" pitchFamily="34" charset="0"/>
              </a:rPr>
              <a:t>Channel 2</a:t>
            </a:r>
            <a:endParaRPr lang="zh-TW" altLang="en-US" sz="1600" b="1" dirty="0">
              <a:solidFill>
                <a:schemeClr val="bg1"/>
              </a:solidFill>
              <a:latin typeface="Garamond" panose="02020404030301010803" pitchFamily="18" charset="0"/>
              <a:cs typeface="Calibri Light" panose="020F0302020204030204" pitchFamily="34" charset="0"/>
            </a:endParaRPr>
          </a:p>
        </p:txBody>
      </p:sp>
      <p:sp>
        <p:nvSpPr>
          <p:cNvPr id="57" name="文字方塊 56">
            <a:extLst>
              <a:ext uri="{FF2B5EF4-FFF2-40B4-BE49-F238E27FC236}">
                <a16:creationId xmlns:a16="http://schemas.microsoft.com/office/drawing/2014/main" id="{3C0F3251-871A-448D-8329-D924EF5860B4}"/>
              </a:ext>
            </a:extLst>
          </p:cNvPr>
          <p:cNvSpPr txBox="1"/>
          <p:nvPr/>
        </p:nvSpPr>
        <p:spPr>
          <a:xfrm>
            <a:off x="1309270" y="3762814"/>
            <a:ext cx="1089429" cy="338554"/>
          </a:xfrm>
          <a:prstGeom prst="rect">
            <a:avLst/>
          </a:prstGeom>
          <a:noFill/>
        </p:spPr>
        <p:txBody>
          <a:bodyPr wrap="square" rtlCol="0">
            <a:spAutoFit/>
          </a:bodyPr>
          <a:lstStyle/>
          <a:p>
            <a:r>
              <a:rPr lang="en-US" altLang="zh-TW" sz="1600" b="1" dirty="0">
                <a:solidFill>
                  <a:schemeClr val="bg1"/>
                </a:solidFill>
                <a:latin typeface="Garamond" panose="02020404030301010803" pitchFamily="18" charset="0"/>
                <a:cs typeface="Calibri Light" panose="020F0302020204030204" pitchFamily="34" charset="0"/>
              </a:rPr>
              <a:t>Channel 1</a:t>
            </a:r>
            <a:endParaRPr lang="zh-TW" altLang="en-US" sz="1600" b="1" dirty="0">
              <a:solidFill>
                <a:schemeClr val="bg1"/>
              </a:solidFill>
              <a:latin typeface="Garamond" panose="02020404030301010803" pitchFamily="18" charset="0"/>
              <a:cs typeface="Calibri Light" panose="020F0302020204030204" pitchFamily="34" charset="0"/>
            </a:endParaRPr>
          </a:p>
        </p:txBody>
      </p:sp>
      <p:sp>
        <p:nvSpPr>
          <p:cNvPr id="58" name="文字方塊 57">
            <a:extLst>
              <a:ext uri="{FF2B5EF4-FFF2-40B4-BE49-F238E27FC236}">
                <a16:creationId xmlns:a16="http://schemas.microsoft.com/office/drawing/2014/main" id="{A09D0248-8DDF-4AD4-8BB0-2611C91371E0}"/>
              </a:ext>
            </a:extLst>
          </p:cNvPr>
          <p:cNvSpPr txBox="1"/>
          <p:nvPr/>
        </p:nvSpPr>
        <p:spPr>
          <a:xfrm>
            <a:off x="2788591" y="3504780"/>
            <a:ext cx="1618587" cy="338554"/>
          </a:xfrm>
          <a:prstGeom prst="rect">
            <a:avLst/>
          </a:prstGeom>
          <a:noFill/>
        </p:spPr>
        <p:txBody>
          <a:bodyPr wrap="square" rtlCol="0">
            <a:spAutoFit/>
          </a:bodyPr>
          <a:lstStyle/>
          <a:p>
            <a:r>
              <a:rPr lang="en-US" altLang="zh-TW" sz="1600" b="1" dirty="0">
                <a:solidFill>
                  <a:schemeClr val="bg1"/>
                </a:solidFill>
                <a:latin typeface="Garamond" panose="02020404030301010803" pitchFamily="18" charset="0"/>
                <a:cs typeface="Calibri Light" panose="020F0302020204030204" pitchFamily="34" charset="0"/>
              </a:rPr>
              <a:t>Channel 1: copy</a:t>
            </a:r>
            <a:endParaRPr lang="zh-TW" altLang="en-US" sz="1600" b="1" dirty="0">
              <a:solidFill>
                <a:schemeClr val="bg1"/>
              </a:solidFill>
              <a:latin typeface="Garamond" panose="02020404030301010803" pitchFamily="18" charset="0"/>
              <a:cs typeface="Calibri Light" panose="020F0302020204030204" pitchFamily="34" charset="0"/>
            </a:endParaRPr>
          </a:p>
        </p:txBody>
      </p:sp>
      <p:sp>
        <p:nvSpPr>
          <p:cNvPr id="59" name="文字方塊 58">
            <a:extLst>
              <a:ext uri="{FF2B5EF4-FFF2-40B4-BE49-F238E27FC236}">
                <a16:creationId xmlns:a16="http://schemas.microsoft.com/office/drawing/2014/main" id="{F03CB971-5B41-4597-9DBD-D3A075A2621C}"/>
              </a:ext>
            </a:extLst>
          </p:cNvPr>
          <p:cNvSpPr txBox="1"/>
          <p:nvPr/>
        </p:nvSpPr>
        <p:spPr>
          <a:xfrm>
            <a:off x="3008509" y="5359657"/>
            <a:ext cx="1177461" cy="584775"/>
          </a:xfrm>
          <a:prstGeom prst="rect">
            <a:avLst/>
          </a:prstGeom>
          <a:noFill/>
        </p:spPr>
        <p:txBody>
          <a:bodyPr wrap="square" rtlCol="0">
            <a:spAutoFit/>
          </a:bodyPr>
          <a:lstStyle/>
          <a:p>
            <a:r>
              <a:rPr lang="en-US" altLang="zh-TW" sz="1600" b="1" dirty="0">
                <a:solidFill>
                  <a:schemeClr val="bg1"/>
                </a:solidFill>
                <a:latin typeface="Garamond" panose="02020404030301010803" pitchFamily="18" charset="0"/>
                <a:cs typeface="Calibri Light" panose="020F0302020204030204" pitchFamily="34" charset="0"/>
              </a:rPr>
              <a:t>Channel 2: transform</a:t>
            </a:r>
            <a:endParaRPr lang="zh-TW" altLang="en-US" sz="1600" b="1" dirty="0">
              <a:solidFill>
                <a:schemeClr val="bg1"/>
              </a:solidFill>
              <a:latin typeface="Garamond" panose="02020404030301010803" pitchFamily="18" charset="0"/>
              <a:cs typeface="Calibri Light" panose="020F0302020204030204" pitchFamily="34" charset="0"/>
            </a:endParaRPr>
          </a:p>
        </p:txBody>
      </p:sp>
      <p:sp>
        <p:nvSpPr>
          <p:cNvPr id="60" name="文字方塊 59">
            <a:extLst>
              <a:ext uri="{FF2B5EF4-FFF2-40B4-BE49-F238E27FC236}">
                <a16:creationId xmlns:a16="http://schemas.microsoft.com/office/drawing/2014/main" id="{9AD8B913-8C11-482D-881F-0E62473FAA45}"/>
              </a:ext>
            </a:extLst>
          </p:cNvPr>
          <p:cNvSpPr txBox="1"/>
          <p:nvPr/>
        </p:nvSpPr>
        <p:spPr>
          <a:xfrm>
            <a:off x="4796233" y="5313490"/>
            <a:ext cx="1618587" cy="338554"/>
          </a:xfrm>
          <a:prstGeom prst="rect">
            <a:avLst/>
          </a:prstGeom>
          <a:noFill/>
        </p:spPr>
        <p:txBody>
          <a:bodyPr wrap="square" rtlCol="0">
            <a:spAutoFit/>
          </a:bodyPr>
          <a:lstStyle/>
          <a:p>
            <a:r>
              <a:rPr lang="en-US" altLang="zh-TW" sz="1600" b="1" dirty="0">
                <a:solidFill>
                  <a:schemeClr val="bg1"/>
                </a:solidFill>
                <a:latin typeface="Garamond" panose="02020404030301010803" pitchFamily="18" charset="0"/>
                <a:cs typeface="Calibri Light" panose="020F0302020204030204" pitchFamily="34" charset="0"/>
              </a:rPr>
              <a:t>Channel 2: copy</a:t>
            </a:r>
            <a:endParaRPr lang="zh-TW" altLang="en-US" sz="1600" b="1" dirty="0">
              <a:solidFill>
                <a:schemeClr val="bg1"/>
              </a:solidFill>
              <a:latin typeface="Garamond" panose="02020404030301010803" pitchFamily="18" charset="0"/>
              <a:cs typeface="Calibri Light" panose="020F0302020204030204" pitchFamily="34" charset="0"/>
            </a:endParaRPr>
          </a:p>
        </p:txBody>
      </p:sp>
      <p:sp>
        <p:nvSpPr>
          <p:cNvPr id="61" name="文字方塊 60">
            <a:extLst>
              <a:ext uri="{FF2B5EF4-FFF2-40B4-BE49-F238E27FC236}">
                <a16:creationId xmlns:a16="http://schemas.microsoft.com/office/drawing/2014/main" id="{559EF9DE-C1DB-493E-8F97-281D42420C03}"/>
              </a:ext>
            </a:extLst>
          </p:cNvPr>
          <p:cNvSpPr txBox="1"/>
          <p:nvPr/>
        </p:nvSpPr>
        <p:spPr>
          <a:xfrm>
            <a:off x="5069270" y="3217143"/>
            <a:ext cx="1177461" cy="584775"/>
          </a:xfrm>
          <a:prstGeom prst="rect">
            <a:avLst/>
          </a:prstGeom>
          <a:noFill/>
        </p:spPr>
        <p:txBody>
          <a:bodyPr wrap="square" rtlCol="0">
            <a:spAutoFit/>
          </a:bodyPr>
          <a:lstStyle/>
          <a:p>
            <a:r>
              <a:rPr lang="en-US" altLang="zh-TW" sz="1600" b="1" dirty="0">
                <a:solidFill>
                  <a:schemeClr val="bg1"/>
                </a:solidFill>
                <a:latin typeface="Garamond" panose="02020404030301010803" pitchFamily="18" charset="0"/>
                <a:cs typeface="Calibri Light" panose="020F0302020204030204" pitchFamily="34" charset="0"/>
              </a:rPr>
              <a:t>Channel 1: transform</a:t>
            </a:r>
            <a:endParaRPr lang="zh-TW" altLang="en-US" sz="1600" b="1" dirty="0">
              <a:solidFill>
                <a:schemeClr val="bg1"/>
              </a:solidFill>
              <a:latin typeface="Garamond" panose="02020404030301010803" pitchFamily="18" charset="0"/>
              <a:cs typeface="Calibri Light" panose="020F0302020204030204" pitchFamily="34" charset="0"/>
            </a:endParaRPr>
          </a:p>
        </p:txBody>
      </p:sp>
      <p:sp>
        <p:nvSpPr>
          <p:cNvPr id="63" name="文字方塊 62">
            <a:extLst>
              <a:ext uri="{FF2B5EF4-FFF2-40B4-BE49-F238E27FC236}">
                <a16:creationId xmlns:a16="http://schemas.microsoft.com/office/drawing/2014/main" id="{F3D61917-F891-4709-9740-0D8EA1BEF9DC}"/>
              </a:ext>
            </a:extLst>
          </p:cNvPr>
          <p:cNvSpPr txBox="1"/>
          <p:nvPr/>
        </p:nvSpPr>
        <p:spPr>
          <a:xfrm>
            <a:off x="7116670" y="5351416"/>
            <a:ext cx="1177461" cy="584775"/>
          </a:xfrm>
          <a:prstGeom prst="rect">
            <a:avLst/>
          </a:prstGeom>
          <a:noFill/>
        </p:spPr>
        <p:txBody>
          <a:bodyPr wrap="square" rtlCol="0">
            <a:spAutoFit/>
          </a:bodyPr>
          <a:lstStyle/>
          <a:p>
            <a:r>
              <a:rPr lang="en-US" altLang="zh-TW" sz="1600" b="1" dirty="0">
                <a:solidFill>
                  <a:schemeClr val="bg1"/>
                </a:solidFill>
                <a:latin typeface="Garamond" panose="02020404030301010803" pitchFamily="18" charset="0"/>
                <a:cs typeface="Calibri Light" panose="020F0302020204030204" pitchFamily="34" charset="0"/>
              </a:rPr>
              <a:t>Channel 2: transform</a:t>
            </a:r>
            <a:endParaRPr lang="zh-TW" altLang="en-US" sz="1600" b="1" dirty="0">
              <a:solidFill>
                <a:schemeClr val="bg1"/>
              </a:solidFill>
              <a:latin typeface="Garamond" panose="02020404030301010803" pitchFamily="18" charset="0"/>
              <a:cs typeface="Calibri Light" panose="020F0302020204030204" pitchFamily="34" charset="0"/>
            </a:endParaRPr>
          </a:p>
        </p:txBody>
      </p:sp>
      <p:sp>
        <p:nvSpPr>
          <p:cNvPr id="64" name="文字方塊 63">
            <a:extLst>
              <a:ext uri="{FF2B5EF4-FFF2-40B4-BE49-F238E27FC236}">
                <a16:creationId xmlns:a16="http://schemas.microsoft.com/office/drawing/2014/main" id="{01804D9C-ACF1-462B-BF96-D7D8EC118790}"/>
              </a:ext>
            </a:extLst>
          </p:cNvPr>
          <p:cNvSpPr txBox="1"/>
          <p:nvPr/>
        </p:nvSpPr>
        <p:spPr>
          <a:xfrm>
            <a:off x="6891527" y="3513037"/>
            <a:ext cx="1618587" cy="338554"/>
          </a:xfrm>
          <a:prstGeom prst="rect">
            <a:avLst/>
          </a:prstGeom>
          <a:noFill/>
        </p:spPr>
        <p:txBody>
          <a:bodyPr wrap="square" rtlCol="0">
            <a:spAutoFit/>
          </a:bodyPr>
          <a:lstStyle/>
          <a:p>
            <a:r>
              <a:rPr lang="en-US" altLang="zh-TW" sz="1600" b="1" dirty="0">
                <a:solidFill>
                  <a:schemeClr val="bg1"/>
                </a:solidFill>
                <a:latin typeface="Garamond" panose="02020404030301010803" pitchFamily="18" charset="0"/>
                <a:cs typeface="Calibri Light" panose="020F0302020204030204" pitchFamily="34" charset="0"/>
              </a:rPr>
              <a:t>Channel 1: copy</a:t>
            </a:r>
            <a:endParaRPr lang="zh-TW" altLang="en-US" sz="1600" b="1" dirty="0">
              <a:solidFill>
                <a:schemeClr val="bg1"/>
              </a:solidFill>
              <a:latin typeface="Garamond" panose="02020404030301010803" pitchFamily="18" charset="0"/>
              <a:cs typeface="Calibri Light" panose="020F0302020204030204" pitchFamily="34" charset="0"/>
            </a:endParaRPr>
          </a:p>
        </p:txBody>
      </p:sp>
      <p:sp>
        <p:nvSpPr>
          <p:cNvPr id="65" name="文字方塊 64">
            <a:extLst>
              <a:ext uri="{FF2B5EF4-FFF2-40B4-BE49-F238E27FC236}">
                <a16:creationId xmlns:a16="http://schemas.microsoft.com/office/drawing/2014/main" id="{07EDE884-1FAC-4F7C-A763-071EF9421FAF}"/>
              </a:ext>
            </a:extLst>
          </p:cNvPr>
          <p:cNvSpPr txBox="1"/>
          <p:nvPr/>
        </p:nvSpPr>
        <p:spPr>
          <a:xfrm>
            <a:off x="9166531" y="3203693"/>
            <a:ext cx="1177461" cy="584775"/>
          </a:xfrm>
          <a:prstGeom prst="rect">
            <a:avLst/>
          </a:prstGeom>
          <a:noFill/>
        </p:spPr>
        <p:txBody>
          <a:bodyPr wrap="square" rtlCol="0">
            <a:spAutoFit/>
          </a:bodyPr>
          <a:lstStyle/>
          <a:p>
            <a:r>
              <a:rPr lang="en-US" altLang="zh-TW" sz="1600" b="1" dirty="0">
                <a:solidFill>
                  <a:schemeClr val="bg1"/>
                </a:solidFill>
                <a:latin typeface="Garamond" panose="02020404030301010803" pitchFamily="18" charset="0"/>
                <a:cs typeface="Calibri Light" panose="020F0302020204030204" pitchFamily="34" charset="0"/>
              </a:rPr>
              <a:t>Channel 1: transform</a:t>
            </a:r>
            <a:endParaRPr lang="zh-TW" altLang="en-US" sz="1600" b="1" dirty="0">
              <a:solidFill>
                <a:schemeClr val="bg1"/>
              </a:solidFill>
              <a:latin typeface="Garamond" panose="02020404030301010803" pitchFamily="18" charset="0"/>
              <a:cs typeface="Calibri Light" panose="020F0302020204030204" pitchFamily="34" charset="0"/>
            </a:endParaRPr>
          </a:p>
        </p:txBody>
      </p:sp>
      <p:sp>
        <p:nvSpPr>
          <p:cNvPr id="66" name="文字方塊 65">
            <a:extLst>
              <a:ext uri="{FF2B5EF4-FFF2-40B4-BE49-F238E27FC236}">
                <a16:creationId xmlns:a16="http://schemas.microsoft.com/office/drawing/2014/main" id="{1A706EBB-BDAF-450E-B4F0-3AF97CB6D5E0}"/>
              </a:ext>
            </a:extLst>
          </p:cNvPr>
          <p:cNvSpPr txBox="1"/>
          <p:nvPr/>
        </p:nvSpPr>
        <p:spPr>
          <a:xfrm>
            <a:off x="8923558" y="5325236"/>
            <a:ext cx="1618587" cy="338554"/>
          </a:xfrm>
          <a:prstGeom prst="rect">
            <a:avLst/>
          </a:prstGeom>
          <a:noFill/>
        </p:spPr>
        <p:txBody>
          <a:bodyPr wrap="square" rtlCol="0">
            <a:spAutoFit/>
          </a:bodyPr>
          <a:lstStyle/>
          <a:p>
            <a:r>
              <a:rPr lang="en-US" altLang="zh-TW" sz="1600" b="1" dirty="0">
                <a:solidFill>
                  <a:schemeClr val="bg1"/>
                </a:solidFill>
                <a:latin typeface="Garamond" panose="02020404030301010803" pitchFamily="18" charset="0"/>
                <a:cs typeface="Calibri Light" panose="020F0302020204030204" pitchFamily="34" charset="0"/>
              </a:rPr>
              <a:t>Channel 2: copy</a:t>
            </a:r>
            <a:endParaRPr lang="zh-TW" altLang="en-US" sz="1600" b="1" dirty="0">
              <a:solidFill>
                <a:schemeClr val="bg1"/>
              </a:solidFill>
              <a:latin typeface="Garamond" panose="02020404030301010803" pitchFamily="18" charset="0"/>
              <a:cs typeface="Calibri Light" panose="020F0302020204030204" pitchFamily="34" charset="0"/>
            </a:endParaRPr>
          </a:p>
        </p:txBody>
      </p:sp>
      <p:sp>
        <p:nvSpPr>
          <p:cNvPr id="72" name="文字方塊 71">
            <a:extLst>
              <a:ext uri="{FF2B5EF4-FFF2-40B4-BE49-F238E27FC236}">
                <a16:creationId xmlns:a16="http://schemas.microsoft.com/office/drawing/2014/main" id="{056B5A1A-F688-4D67-919D-C1F77D1038F7}"/>
              </a:ext>
            </a:extLst>
          </p:cNvPr>
          <p:cNvSpPr txBox="1"/>
          <p:nvPr/>
        </p:nvSpPr>
        <p:spPr>
          <a:xfrm>
            <a:off x="967601" y="1177737"/>
            <a:ext cx="9433763" cy="59420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Each affine coupling layer performs a scale-and-shift transformation</a:t>
            </a:r>
          </a:p>
        </p:txBody>
      </p:sp>
      <p:sp>
        <p:nvSpPr>
          <p:cNvPr id="73" name="文字方塊 72">
            <a:extLst>
              <a:ext uri="{FF2B5EF4-FFF2-40B4-BE49-F238E27FC236}">
                <a16:creationId xmlns:a16="http://schemas.microsoft.com/office/drawing/2014/main" id="{D43C04C3-59BB-496B-A23D-9719957EDB03}"/>
              </a:ext>
            </a:extLst>
          </p:cNvPr>
          <p:cNvSpPr txBox="1"/>
          <p:nvPr/>
        </p:nvSpPr>
        <p:spPr>
          <a:xfrm>
            <a:off x="522557" y="681712"/>
            <a:ext cx="11359545" cy="523220"/>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The ordering of the two channels in a layer is reversed after each iteration</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74" name="文字方塊 73">
            <a:extLst>
              <a:ext uri="{FF2B5EF4-FFF2-40B4-BE49-F238E27FC236}">
                <a16:creationId xmlns:a16="http://schemas.microsoft.com/office/drawing/2014/main" id="{3E6BE93F-4ADC-42E2-B134-1B5E1DCB2FB2}"/>
              </a:ext>
            </a:extLst>
          </p:cNvPr>
          <p:cNvSpPr txBox="1"/>
          <p:nvPr/>
        </p:nvSpPr>
        <p:spPr>
          <a:xfrm>
            <a:off x="11674751" y="6244494"/>
            <a:ext cx="276038" cy="369332"/>
          </a:xfrm>
          <a:prstGeom prst="rect">
            <a:avLst/>
          </a:prstGeom>
          <a:noFill/>
        </p:spPr>
        <p:txBody>
          <a:bodyPr wrap="square" rtlCol="0">
            <a:spAutoFit/>
          </a:bodyPr>
          <a:lstStyle/>
          <a:p>
            <a:r>
              <a:rPr kumimoji="1" lang="en-US" altLang="zh-TW" b="1" dirty="0">
                <a:solidFill>
                  <a:schemeClr val="accent5">
                    <a:lumMod val="60000"/>
                    <a:lumOff val="40000"/>
                  </a:schemeClr>
                </a:solidFill>
                <a:latin typeface="Garamond" panose="02020404030301010803" pitchFamily="18" charset="0"/>
              </a:rPr>
              <a:t>6</a:t>
            </a:r>
            <a:endParaRPr kumimoji="1" lang="zh-TW" altLang="en-US" b="1" dirty="0">
              <a:solidFill>
                <a:schemeClr val="accent5">
                  <a:lumMod val="60000"/>
                  <a:lumOff val="40000"/>
                </a:schemeClr>
              </a:solidFill>
              <a:latin typeface="Garamond" panose="02020404030301010803" pitchFamily="18" charset="0"/>
            </a:endParaRPr>
          </a:p>
        </p:txBody>
      </p:sp>
      <p:pic>
        <p:nvPicPr>
          <p:cNvPr id="75" name="圖片 74">
            <a:extLst>
              <a:ext uri="{FF2B5EF4-FFF2-40B4-BE49-F238E27FC236}">
                <a16:creationId xmlns:a16="http://schemas.microsoft.com/office/drawing/2014/main" id="{C1AD74B6-7A33-4AE7-870E-7136C45C3D01}"/>
              </a:ext>
            </a:extLst>
          </p:cNvPr>
          <p:cNvPicPr>
            <a:picLocks noChangeAspect="1"/>
          </p:cNvPicPr>
          <p:nvPr>
            <p:custDataLst>
              <p:tags r:id="rId1"/>
            </p:custDataLst>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32795" y="1883664"/>
            <a:ext cx="8868569" cy="910629"/>
          </a:xfrm>
          <a:prstGeom prst="rect">
            <a:avLst/>
          </a:prstGeom>
        </p:spPr>
      </p:pic>
      <p:sp>
        <p:nvSpPr>
          <p:cNvPr id="76" name="文字方塊 75">
            <a:extLst>
              <a:ext uri="{FF2B5EF4-FFF2-40B4-BE49-F238E27FC236}">
                <a16:creationId xmlns:a16="http://schemas.microsoft.com/office/drawing/2014/main" id="{F9CA98AF-814D-4566-9A5E-5FA5CC820FF9}"/>
              </a:ext>
            </a:extLst>
          </p:cNvPr>
          <p:cNvSpPr txBox="1"/>
          <p:nvPr/>
        </p:nvSpPr>
        <p:spPr>
          <a:xfrm>
            <a:off x="5712802" y="1946446"/>
            <a:ext cx="2070050"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Garamond" panose="02020404030301010803" pitchFamily="18" charset="0"/>
                <a:cs typeface="Calibri Light" panose="020F0302020204030204" pitchFamily="34" charset="0"/>
              </a:rPr>
              <a:t>(Channel 1: copy)</a:t>
            </a:r>
            <a:endParaRPr lang="zh-TW" altLang="en-US" sz="2000" b="1" dirty="0">
              <a:solidFill>
                <a:schemeClr val="accent4">
                  <a:lumMod val="40000"/>
                  <a:lumOff val="60000"/>
                </a:schemeClr>
              </a:solidFill>
              <a:latin typeface="Garamond" panose="02020404030301010803" pitchFamily="18" charset="0"/>
              <a:cs typeface="Calibri Light" panose="020F0302020204030204" pitchFamily="34" charset="0"/>
            </a:endParaRPr>
          </a:p>
        </p:txBody>
      </p:sp>
      <p:sp>
        <p:nvSpPr>
          <p:cNvPr id="77" name="文字方塊 76">
            <a:extLst>
              <a:ext uri="{FF2B5EF4-FFF2-40B4-BE49-F238E27FC236}">
                <a16:creationId xmlns:a16="http://schemas.microsoft.com/office/drawing/2014/main" id="{B151DC94-1836-4037-B74B-E69AEFD71A0E}"/>
              </a:ext>
            </a:extLst>
          </p:cNvPr>
          <p:cNvSpPr txBox="1"/>
          <p:nvPr/>
        </p:nvSpPr>
        <p:spPr>
          <a:xfrm>
            <a:off x="8278623" y="2669890"/>
            <a:ext cx="266085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Garamond" panose="02020404030301010803" pitchFamily="18" charset="0"/>
                <a:cs typeface="Calibri Light" panose="020F0302020204030204" pitchFamily="34" charset="0"/>
              </a:rPr>
              <a:t>(Channel 2: transform)</a:t>
            </a:r>
            <a:endParaRPr lang="zh-TW" altLang="en-US" sz="2000" b="1" dirty="0">
              <a:solidFill>
                <a:schemeClr val="accent4">
                  <a:lumMod val="40000"/>
                  <a:lumOff val="60000"/>
                </a:schemeClr>
              </a:solidFill>
              <a:latin typeface="Garamond" panose="02020404030301010803" pitchFamily="18" charset="0"/>
              <a:cs typeface="Calibri Light" panose="020F0302020204030204" pitchFamily="34" charset="0"/>
            </a:endParaRPr>
          </a:p>
        </p:txBody>
      </p:sp>
    </p:spTree>
    <p:extLst>
      <p:ext uri="{BB962C8B-B14F-4D97-AF65-F5344CB8AC3E}">
        <p14:creationId xmlns:p14="http://schemas.microsoft.com/office/powerpoint/2010/main" val="1901875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54132A4-B226-4C07-B329-5738BE836F58}"/>
              </a:ext>
            </a:extLst>
          </p:cNvPr>
          <p:cNvSpPr txBox="1"/>
          <p:nvPr/>
        </p:nvSpPr>
        <p:spPr>
          <a:xfrm>
            <a:off x="522557" y="681712"/>
            <a:ext cx="11359545" cy="523220"/>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Minimization of the loss functions ensure the robustness of the network</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A2C03012-D54B-41CA-84BF-B6E409CC9F8D}"/>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Introduction</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AA0087CF-BFE4-4A54-8748-091C7C71E7F2}"/>
                  </a:ext>
                </a:extLst>
              </p:cNvPr>
              <p:cNvSpPr txBox="1"/>
              <p:nvPr/>
            </p:nvSpPr>
            <p:spPr>
              <a:xfrm>
                <a:off x="967601" y="1177737"/>
                <a:ext cx="10382389" cy="4379853"/>
              </a:xfrm>
              <a:prstGeom prst="rect">
                <a:avLst/>
              </a:prstGeom>
              <a:noFill/>
            </p:spPr>
            <p:txBody>
              <a:bodyPr wrap="square" rtlCol="0">
                <a:spAutoFit/>
              </a:bodyPr>
              <a:lstStyle/>
              <a:p>
                <a:pPr marL="457200" indent="-457200">
                  <a:lnSpc>
                    <a:spcPct val="13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Some important notations</a:t>
                </a:r>
              </a:p>
              <a:p>
                <a:pPr marL="914400" lvl="1" indent="-457200">
                  <a:lnSpc>
                    <a:spcPct val="130000"/>
                  </a:lnSpc>
                  <a:buClr>
                    <a:schemeClr val="bg1"/>
                  </a:buClr>
                  <a:buFont typeface="Wingdings" panose="05000000000000000000" pitchFamily="2" charset="2"/>
                  <a:buChar char="ü"/>
                </a:pPr>
                <a14:m>
                  <m:oMath xmlns:m="http://schemas.openxmlformats.org/officeDocument/2006/math">
                    <m:sSub>
                      <m:sSubPr>
                        <m:ctrlP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ctrlPr>
                      </m:sSubPr>
                      <m:e>
                        <m:r>
                          <a:rPr lang="zh-TW" altLang="en-US" sz="2400" i="1" smtClean="0">
                            <a:solidFill>
                              <a:schemeClr val="accent4">
                                <a:lumMod val="60000"/>
                                <a:lumOff val="40000"/>
                              </a:schemeClr>
                            </a:solidFill>
                            <a:latin typeface="Cambria Math" panose="02040503050406030204" pitchFamily="18" charset="0"/>
                            <a:cs typeface="Calibri Light" panose="020F0302020204030204" pitchFamily="34" charset="0"/>
                          </a:rPr>
                          <m:t>𝜇</m:t>
                        </m:r>
                      </m:e>
                      <m:sub>
                        <m: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t>𝑧</m:t>
                        </m:r>
                      </m:sub>
                    </m:sSub>
                    <m: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t>(</m:t>
                    </m:r>
                    <m: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t>𝑧</m:t>
                    </m:r>
                    <m: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t>)</m:t>
                    </m:r>
                  </m:oMath>
                </a14:m>
                <a:r>
                  <a:rPr lang="en-US" altLang="zh-TW" sz="2400" dirty="0">
                    <a:solidFill>
                      <a:schemeClr val="bg1"/>
                    </a:solidFill>
                    <a:latin typeface="Garamond" panose="02020404030301010803" pitchFamily="18" charset="0"/>
                    <a:cs typeface="Calibri Light" panose="020F0302020204030204" pitchFamily="34" charset="0"/>
                  </a:rPr>
                  <a:t>: Gaussian prior distribution in the latent space</a:t>
                </a:r>
              </a:p>
              <a:p>
                <a:pPr marL="914400" lvl="1" indent="-457200">
                  <a:lnSpc>
                    <a:spcPct val="130000"/>
                  </a:lnSpc>
                  <a:buClr>
                    <a:schemeClr val="bg1"/>
                  </a:buClr>
                  <a:buFont typeface="Wingdings" panose="05000000000000000000" pitchFamily="2" charset="2"/>
                  <a:buChar char="ü"/>
                </a:pPr>
                <a14:m>
                  <m:oMath xmlns:m="http://schemas.openxmlformats.org/officeDocument/2006/math">
                    <m:sSub>
                      <m:sSubPr>
                        <m:ctrlPr>
                          <a:rPr lang="en-US" altLang="zh-TW" sz="2400" i="1" smtClean="0">
                            <a:solidFill>
                              <a:schemeClr val="accent4">
                                <a:lumMod val="60000"/>
                                <a:lumOff val="40000"/>
                              </a:schemeClr>
                            </a:solidFill>
                            <a:latin typeface="Cambria Math" panose="02040503050406030204" pitchFamily="18" charset="0"/>
                            <a:cs typeface="Calibri Light" panose="020F0302020204030204" pitchFamily="34" charset="0"/>
                          </a:rPr>
                        </m:ctrlPr>
                      </m:sSubPr>
                      <m:e>
                        <m:r>
                          <a:rPr lang="zh-TW" altLang="en-US" sz="2400" i="1">
                            <a:solidFill>
                              <a:schemeClr val="accent4">
                                <a:lumMod val="60000"/>
                                <a:lumOff val="40000"/>
                              </a:schemeClr>
                            </a:solidFill>
                            <a:latin typeface="Cambria Math" panose="02040503050406030204" pitchFamily="18" charset="0"/>
                            <a:cs typeface="Calibri Light" panose="020F0302020204030204" pitchFamily="34" charset="0"/>
                          </a:rPr>
                          <m:t>𝜇</m:t>
                        </m:r>
                      </m:e>
                      <m:sub>
                        <m: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t>𝑥</m:t>
                        </m:r>
                      </m:sub>
                    </m:sSub>
                    <m:r>
                      <a:rPr lang="en-US" altLang="zh-TW" sz="2400" i="1">
                        <a:solidFill>
                          <a:schemeClr val="accent4">
                            <a:lumMod val="60000"/>
                            <a:lumOff val="40000"/>
                          </a:schemeClr>
                        </a:solidFill>
                        <a:latin typeface="Cambria Math" panose="02040503050406030204" pitchFamily="18" charset="0"/>
                        <a:cs typeface="Calibri Light" panose="020F0302020204030204" pitchFamily="34" charset="0"/>
                      </a:rPr>
                      <m:t>(</m:t>
                    </m:r>
                    <m: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t>𝑥</m:t>
                    </m:r>
                    <m: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t>)</m:t>
                    </m:r>
                  </m:oMath>
                </a14:m>
                <a:r>
                  <a:rPr lang="en-US" altLang="zh-TW" sz="2400" dirty="0">
                    <a:solidFill>
                      <a:schemeClr val="bg1"/>
                    </a:solidFill>
                    <a:latin typeface="Garamond" panose="02020404030301010803" pitchFamily="18" charset="0"/>
                    <a:cs typeface="Calibri Light" panose="020F0302020204030204" pitchFamily="34" charset="0"/>
                  </a:rPr>
                  <a:t>: Boltzmann distribution in configuration space </a:t>
                </a:r>
              </a:p>
              <a:p>
                <a:pPr marL="914400" lvl="1" indent="-457200">
                  <a:lnSpc>
                    <a:spcPct val="130000"/>
                  </a:lnSpc>
                  <a:buClr>
                    <a:schemeClr val="bg1"/>
                  </a:buClr>
                  <a:buFont typeface="Wingdings" panose="05000000000000000000" pitchFamily="2" charset="2"/>
                  <a:buChar char="ü"/>
                </a:pPr>
                <a14:m>
                  <m:oMath xmlns:m="http://schemas.openxmlformats.org/officeDocument/2006/math">
                    <m:sSub>
                      <m:sSubPr>
                        <m:ctrlPr>
                          <a:rPr lang="en-US" altLang="zh-TW" sz="2400" i="1" smtClean="0">
                            <a:solidFill>
                              <a:schemeClr val="accent4">
                                <a:lumMod val="60000"/>
                                <a:lumOff val="40000"/>
                              </a:schemeClr>
                            </a:solidFill>
                            <a:latin typeface="Cambria Math" panose="02040503050406030204" pitchFamily="18" charset="0"/>
                            <a:cs typeface="Calibri Light" panose="020F0302020204030204" pitchFamily="34" charset="0"/>
                          </a:rPr>
                        </m:ctrlPr>
                      </m:sSubPr>
                      <m:e>
                        <m: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t>𝑞</m:t>
                        </m:r>
                      </m:e>
                      <m:sub>
                        <m:r>
                          <a:rPr lang="en-US" altLang="zh-TW" sz="2400" i="1">
                            <a:solidFill>
                              <a:schemeClr val="accent4">
                                <a:lumMod val="60000"/>
                                <a:lumOff val="40000"/>
                              </a:schemeClr>
                            </a:solidFill>
                            <a:latin typeface="Cambria Math" panose="02040503050406030204" pitchFamily="18" charset="0"/>
                            <a:cs typeface="Calibri Light" panose="020F0302020204030204" pitchFamily="34" charset="0"/>
                          </a:rPr>
                          <m:t>𝑧</m:t>
                        </m:r>
                      </m:sub>
                    </m:sSub>
                    <m:r>
                      <a:rPr lang="en-US" altLang="zh-TW" sz="2400" i="1">
                        <a:solidFill>
                          <a:schemeClr val="accent4">
                            <a:lumMod val="60000"/>
                            <a:lumOff val="40000"/>
                          </a:schemeClr>
                        </a:solidFill>
                        <a:latin typeface="Cambria Math" panose="02040503050406030204" pitchFamily="18" charset="0"/>
                        <a:cs typeface="Calibri Light" panose="020F0302020204030204" pitchFamily="34" charset="0"/>
                      </a:rPr>
                      <m:t>(</m:t>
                    </m:r>
                    <m:r>
                      <a:rPr lang="en-US" altLang="zh-TW" sz="2400" i="1">
                        <a:solidFill>
                          <a:schemeClr val="accent4">
                            <a:lumMod val="60000"/>
                            <a:lumOff val="40000"/>
                          </a:schemeClr>
                        </a:solidFill>
                        <a:latin typeface="Cambria Math" panose="02040503050406030204" pitchFamily="18" charset="0"/>
                        <a:cs typeface="Calibri Light" panose="020F0302020204030204" pitchFamily="34" charset="0"/>
                      </a:rPr>
                      <m:t>𝑧</m:t>
                    </m:r>
                    <m:r>
                      <a:rPr lang="en-US" altLang="zh-TW" sz="2400" i="1">
                        <a:solidFill>
                          <a:schemeClr val="accent4">
                            <a:lumMod val="60000"/>
                            <a:lumOff val="40000"/>
                          </a:schemeClr>
                        </a:solidFill>
                        <a:latin typeface="Cambria Math" panose="02040503050406030204" pitchFamily="18" charset="0"/>
                        <a:cs typeface="Calibri Light" panose="020F0302020204030204" pitchFamily="34" charset="0"/>
                      </a:rPr>
                      <m:t>)</m:t>
                    </m:r>
                  </m:oMath>
                </a14:m>
                <a:r>
                  <a:rPr lang="en-US" altLang="zh-TW" sz="2400" dirty="0">
                    <a:solidFill>
                      <a:schemeClr val="bg1"/>
                    </a:solidFill>
                    <a:latin typeface="Garamond" panose="02020404030301010803" pitchFamily="18" charset="0"/>
                    <a:cs typeface="Calibri Light" panose="020F0302020204030204" pitchFamily="34" charset="0"/>
                  </a:rPr>
                  <a:t>: Distribution generated by the inverse generated </a:t>
                </a:r>
                <a14:m>
                  <m:oMath xmlns:m="http://schemas.openxmlformats.org/officeDocument/2006/math">
                    <m:sSub>
                      <m:sSubPr>
                        <m:ctrlPr>
                          <a:rPr lang="en-US" altLang="zh-TW" sz="2400" i="1" smtClean="0">
                            <a:solidFill>
                              <a:schemeClr val="bg1"/>
                            </a:solidFill>
                            <a:latin typeface="Cambria Math" panose="02040503050406030204" pitchFamily="18" charset="0"/>
                            <a:cs typeface="Calibri Light" panose="020F0302020204030204" pitchFamily="34" charset="0"/>
                          </a:rPr>
                        </m:ctrlPr>
                      </m:sSubPr>
                      <m:e>
                        <m:r>
                          <a:rPr lang="en-US" altLang="zh-TW" sz="2400" b="0" i="1" smtClean="0">
                            <a:solidFill>
                              <a:schemeClr val="bg1"/>
                            </a:solidFill>
                            <a:latin typeface="Cambria Math" panose="02040503050406030204" pitchFamily="18" charset="0"/>
                            <a:cs typeface="Calibri Light" panose="020F0302020204030204" pitchFamily="34" charset="0"/>
                          </a:rPr>
                          <m:t>𝐹</m:t>
                        </m:r>
                      </m:e>
                      <m:sub>
                        <m:r>
                          <a:rPr lang="en-US" altLang="zh-TW" sz="2400" b="0" i="1" smtClean="0">
                            <a:solidFill>
                              <a:schemeClr val="bg1"/>
                            </a:solidFill>
                            <a:latin typeface="Cambria Math" panose="02040503050406030204" pitchFamily="18" charset="0"/>
                            <a:cs typeface="Calibri Light" panose="020F0302020204030204" pitchFamily="34" charset="0"/>
                          </a:rPr>
                          <m:t>𝑥𝑧</m:t>
                        </m:r>
                      </m:sub>
                    </m:sSub>
                  </m:oMath>
                </a14:m>
                <a:endParaRPr lang="en-US" altLang="zh-TW" sz="2400" dirty="0">
                  <a:solidFill>
                    <a:schemeClr val="bg1"/>
                  </a:solidFill>
                  <a:latin typeface="Garamond" panose="02020404030301010803" pitchFamily="18" charset="0"/>
                  <a:cs typeface="Calibri Light" panose="020F0302020204030204" pitchFamily="34" charset="0"/>
                </a:endParaRPr>
              </a:p>
              <a:p>
                <a:pPr marL="914400" lvl="1" indent="-457200">
                  <a:lnSpc>
                    <a:spcPct val="130000"/>
                  </a:lnSpc>
                  <a:buClr>
                    <a:schemeClr val="bg1"/>
                  </a:buClr>
                  <a:buFont typeface="Wingdings" panose="05000000000000000000" pitchFamily="2" charset="2"/>
                  <a:buChar char="ü"/>
                </a:pPr>
                <a14:m>
                  <m:oMath xmlns:m="http://schemas.openxmlformats.org/officeDocument/2006/math">
                    <m:sSub>
                      <m:sSubPr>
                        <m:ctrlPr>
                          <a:rPr lang="en-US" altLang="zh-TW" sz="2400" i="1" smtClean="0">
                            <a:solidFill>
                              <a:schemeClr val="accent4">
                                <a:lumMod val="60000"/>
                                <a:lumOff val="40000"/>
                              </a:schemeClr>
                            </a:solidFill>
                            <a:latin typeface="Cambria Math" panose="02040503050406030204" pitchFamily="18" charset="0"/>
                            <a:cs typeface="Calibri Light" panose="020F0302020204030204" pitchFamily="34" charset="0"/>
                          </a:rPr>
                        </m:ctrlPr>
                      </m:sSubPr>
                      <m:e>
                        <m: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t>𝑞</m:t>
                        </m:r>
                      </m:e>
                      <m:sub>
                        <m: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t>𝑥</m:t>
                        </m:r>
                      </m:sub>
                    </m:sSub>
                    <m:r>
                      <a:rPr lang="en-US" altLang="zh-TW" sz="2400" i="1">
                        <a:solidFill>
                          <a:schemeClr val="accent4">
                            <a:lumMod val="60000"/>
                            <a:lumOff val="40000"/>
                          </a:schemeClr>
                        </a:solidFill>
                        <a:latin typeface="Cambria Math" panose="02040503050406030204" pitchFamily="18" charset="0"/>
                        <a:cs typeface="Calibri Light" panose="020F0302020204030204" pitchFamily="34" charset="0"/>
                      </a:rPr>
                      <m:t>(</m:t>
                    </m:r>
                    <m:r>
                      <a:rPr lang="en-US" altLang="zh-TW" sz="2400" b="0" i="1" smtClean="0">
                        <a:solidFill>
                          <a:schemeClr val="accent4">
                            <a:lumMod val="60000"/>
                            <a:lumOff val="40000"/>
                          </a:schemeClr>
                        </a:solidFill>
                        <a:latin typeface="Cambria Math" panose="02040503050406030204" pitchFamily="18" charset="0"/>
                        <a:cs typeface="Calibri Light" panose="020F0302020204030204" pitchFamily="34" charset="0"/>
                      </a:rPr>
                      <m:t>𝑥</m:t>
                    </m:r>
                    <m:r>
                      <a:rPr lang="en-US" altLang="zh-TW" sz="2400" i="1">
                        <a:solidFill>
                          <a:schemeClr val="accent4">
                            <a:lumMod val="60000"/>
                            <a:lumOff val="40000"/>
                          </a:schemeClr>
                        </a:solidFill>
                        <a:latin typeface="Cambria Math" panose="02040503050406030204" pitchFamily="18" charset="0"/>
                        <a:cs typeface="Calibri Light" panose="020F0302020204030204" pitchFamily="34" charset="0"/>
                      </a:rPr>
                      <m:t>)</m:t>
                    </m:r>
                  </m:oMath>
                </a14:m>
                <a:r>
                  <a:rPr lang="en-US" altLang="zh-TW" sz="2400" dirty="0">
                    <a:solidFill>
                      <a:schemeClr val="bg1"/>
                    </a:solidFill>
                    <a:latin typeface="Garamond" panose="02020404030301010803" pitchFamily="18" charset="0"/>
                    <a:cs typeface="Calibri Light" panose="020F0302020204030204" pitchFamily="34" charset="0"/>
                  </a:rPr>
                  <a:t>: Distribution generated by the generated </a:t>
                </a:r>
                <a14:m>
                  <m:oMath xmlns:m="http://schemas.openxmlformats.org/officeDocument/2006/math">
                    <m:sSub>
                      <m:sSubPr>
                        <m:ctrlPr>
                          <a:rPr lang="en-US" altLang="zh-TW" sz="2400" i="1">
                            <a:solidFill>
                              <a:schemeClr val="bg1"/>
                            </a:solidFill>
                            <a:latin typeface="Cambria Math" panose="02040503050406030204" pitchFamily="18" charset="0"/>
                            <a:cs typeface="Calibri Light" panose="020F0302020204030204" pitchFamily="34" charset="0"/>
                          </a:rPr>
                        </m:ctrlPr>
                      </m:sSubPr>
                      <m:e>
                        <m:r>
                          <a:rPr lang="en-US" altLang="zh-TW" sz="2400" i="1">
                            <a:solidFill>
                              <a:schemeClr val="bg1"/>
                            </a:solidFill>
                            <a:latin typeface="Cambria Math" panose="02040503050406030204" pitchFamily="18" charset="0"/>
                            <a:cs typeface="Calibri Light" panose="020F0302020204030204" pitchFamily="34" charset="0"/>
                          </a:rPr>
                          <m:t>𝐹</m:t>
                        </m:r>
                      </m:e>
                      <m:sub>
                        <m:r>
                          <a:rPr lang="en-US" altLang="zh-TW" sz="2400" i="1">
                            <a:solidFill>
                              <a:schemeClr val="bg1"/>
                            </a:solidFill>
                            <a:latin typeface="Cambria Math" panose="02040503050406030204" pitchFamily="18" charset="0"/>
                            <a:cs typeface="Calibri Light" panose="020F0302020204030204" pitchFamily="34" charset="0"/>
                          </a:rPr>
                          <m:t>𝑧</m:t>
                        </m:r>
                        <m:r>
                          <a:rPr lang="en-US" altLang="zh-TW" sz="2400" b="0" i="1" smtClean="0">
                            <a:solidFill>
                              <a:schemeClr val="bg1"/>
                            </a:solidFill>
                            <a:latin typeface="Cambria Math" panose="02040503050406030204" pitchFamily="18" charset="0"/>
                            <a:cs typeface="Calibri Light" panose="020F0302020204030204" pitchFamily="34" charset="0"/>
                          </a:rPr>
                          <m:t>𝑥</m:t>
                        </m:r>
                      </m:sub>
                    </m:sSub>
                  </m:oMath>
                </a14:m>
                <a:endParaRPr lang="en-US" altLang="zh-TW" sz="2400" dirty="0">
                  <a:solidFill>
                    <a:schemeClr val="bg1"/>
                  </a:solidFill>
                  <a:latin typeface="Garamond" panose="02020404030301010803" pitchFamily="18" charset="0"/>
                  <a:cs typeface="Calibri Light" panose="020F0302020204030204" pitchFamily="34" charset="0"/>
                </a:endParaRPr>
              </a:p>
              <a:p>
                <a:pPr marL="457200" indent="-457200">
                  <a:lnSpc>
                    <a:spcPct val="13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Maximum likelihood loss</a:t>
                </a:r>
                <a:r>
                  <a:rPr lang="zh-TW" altLang="en-US" sz="2400" dirty="0">
                    <a:solidFill>
                      <a:schemeClr val="bg1"/>
                    </a:solidFill>
                    <a:latin typeface="Garamond" panose="02020404030301010803" pitchFamily="18" charset="0"/>
                    <a:cs typeface="Calibri Light" panose="020F0302020204030204" pitchFamily="34" charset="0"/>
                  </a:rPr>
                  <a:t> </a:t>
                </a:r>
                <a14:m>
                  <m:oMath xmlns:m="http://schemas.openxmlformats.org/officeDocument/2006/math">
                    <m:sSub>
                      <m:sSubPr>
                        <m:ctrlPr>
                          <a:rPr lang="en-US" altLang="zh-TW" sz="2400" i="1" smtClean="0">
                            <a:solidFill>
                              <a:schemeClr val="bg1"/>
                            </a:solidFill>
                            <a:latin typeface="Cambria Math" panose="02040503050406030204" pitchFamily="18" charset="0"/>
                            <a:cs typeface="Calibri Light" panose="020F0302020204030204" pitchFamily="34" charset="0"/>
                          </a:rPr>
                        </m:ctrlPr>
                      </m:sSubPr>
                      <m:e>
                        <m:r>
                          <a:rPr lang="en-US" altLang="zh-TW" sz="2400" i="1">
                            <a:solidFill>
                              <a:schemeClr val="bg1"/>
                            </a:solidFill>
                            <a:latin typeface="Cambria Math" panose="02040503050406030204" pitchFamily="18" charset="0"/>
                            <a:cs typeface="Calibri Light" panose="020F0302020204030204" pitchFamily="34" charset="0"/>
                          </a:rPr>
                          <m:t>𝐽</m:t>
                        </m:r>
                      </m:e>
                      <m:sub>
                        <m:r>
                          <a:rPr lang="en-US" altLang="zh-TW" sz="2400" i="1">
                            <a:solidFill>
                              <a:schemeClr val="bg1"/>
                            </a:solidFill>
                            <a:latin typeface="Cambria Math" panose="02040503050406030204" pitchFamily="18" charset="0"/>
                            <a:cs typeface="Calibri Light" panose="020F0302020204030204" pitchFamily="34" charset="0"/>
                          </a:rPr>
                          <m:t>𝑀</m:t>
                        </m:r>
                        <m:r>
                          <a:rPr lang="en-US" altLang="zh-TW" sz="2400" i="1" smtClean="0">
                            <a:solidFill>
                              <a:schemeClr val="bg1"/>
                            </a:solidFill>
                            <a:latin typeface="Cambria Math" panose="02040503050406030204" pitchFamily="18" charset="0"/>
                            <a:cs typeface="Calibri Light" panose="020F0302020204030204" pitchFamily="34" charset="0"/>
                          </a:rPr>
                          <m:t>𝐿</m:t>
                        </m:r>
                      </m:sub>
                    </m:sSub>
                  </m:oMath>
                </a14:m>
                <a:endParaRPr lang="en-US" altLang="zh-TW" sz="2400" dirty="0">
                  <a:solidFill>
                    <a:schemeClr val="bg1"/>
                  </a:solidFill>
                  <a:latin typeface="Garamond" panose="02020404030301010803" pitchFamily="18" charset="0"/>
                  <a:cs typeface="Calibri Light" panose="020F0302020204030204" pitchFamily="34" charset="0"/>
                </a:endParaRPr>
              </a:p>
              <a:p>
                <a:pPr marL="914400" lvl="1" indent="-457200">
                  <a:lnSpc>
                    <a:spcPct val="13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 </a:t>
                </a:r>
              </a:p>
              <a:p>
                <a:pPr marL="914400" lvl="1" indent="-457200">
                  <a:lnSpc>
                    <a:spcPct val="13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Minimizing </a:t>
                </a:r>
                <a14:m>
                  <m:oMath xmlns:m="http://schemas.openxmlformats.org/officeDocument/2006/math">
                    <m:sSub>
                      <m:sSubPr>
                        <m:ctrlPr>
                          <a:rPr lang="en-US" altLang="zh-TW" sz="2400" i="1" smtClean="0">
                            <a:solidFill>
                              <a:schemeClr val="bg1"/>
                            </a:solidFill>
                            <a:latin typeface="Cambria Math" panose="02040503050406030204" pitchFamily="18" charset="0"/>
                            <a:cs typeface="Calibri Light" panose="020F0302020204030204" pitchFamily="34" charset="0"/>
                          </a:rPr>
                        </m:ctrlPr>
                      </m:sSubPr>
                      <m:e>
                        <m:r>
                          <a:rPr lang="en-US" altLang="zh-TW" sz="2400" b="0" i="1" smtClean="0">
                            <a:solidFill>
                              <a:schemeClr val="bg1"/>
                            </a:solidFill>
                            <a:latin typeface="Cambria Math" panose="02040503050406030204" pitchFamily="18" charset="0"/>
                            <a:cs typeface="Calibri Light" panose="020F0302020204030204" pitchFamily="34" charset="0"/>
                          </a:rPr>
                          <m:t>𝐽</m:t>
                        </m:r>
                      </m:e>
                      <m:sub>
                        <m:r>
                          <a:rPr lang="en-US" altLang="zh-TW" sz="2400" b="0" i="1" smtClean="0">
                            <a:solidFill>
                              <a:schemeClr val="bg1"/>
                            </a:solidFill>
                            <a:latin typeface="Cambria Math" panose="02040503050406030204" pitchFamily="18" charset="0"/>
                            <a:cs typeface="Calibri Light" panose="020F0302020204030204" pitchFamily="34" charset="0"/>
                          </a:rPr>
                          <m:t>𝑀𝐿</m:t>
                        </m:r>
                      </m:sub>
                    </m:sSub>
                  </m:oMath>
                </a14:m>
                <a:r>
                  <a:rPr lang="en-US" altLang="zh-TW" sz="2400" dirty="0">
                    <a:solidFill>
                      <a:schemeClr val="bg1"/>
                    </a:solidFill>
                    <a:latin typeface="Garamond" panose="02020404030301010803" pitchFamily="18" charset="0"/>
                    <a:cs typeface="Calibri Light" panose="020F0302020204030204" pitchFamily="34" charset="0"/>
                  </a:rPr>
                  <a:t> maximizes the likelihood of the configuration samples in Gaussian prior density the latent space </a:t>
                </a:r>
              </a:p>
            </p:txBody>
          </p:sp>
        </mc:Choice>
        <mc:Fallback xmlns="">
          <p:sp>
            <p:nvSpPr>
              <p:cNvPr id="4" name="文字方塊 3">
                <a:extLst>
                  <a:ext uri="{FF2B5EF4-FFF2-40B4-BE49-F238E27FC236}">
                    <a16:creationId xmlns:a16="http://schemas.microsoft.com/office/drawing/2014/main" id="{AA0087CF-BFE4-4A54-8748-091C7C71E7F2}"/>
                  </a:ext>
                </a:extLst>
              </p:cNvPr>
              <p:cNvSpPr txBox="1">
                <a:spLocks noRot="1" noChangeAspect="1" noMove="1" noResize="1" noEditPoints="1" noAdjustHandles="1" noChangeArrowheads="1" noChangeShapeType="1" noTextEdit="1"/>
              </p:cNvSpPr>
              <p:nvPr/>
            </p:nvSpPr>
            <p:spPr>
              <a:xfrm>
                <a:off x="967601" y="1177737"/>
                <a:ext cx="10382389" cy="4379853"/>
              </a:xfrm>
              <a:prstGeom prst="rect">
                <a:avLst/>
              </a:prstGeom>
              <a:blipFill>
                <a:blip r:embed="rId4"/>
                <a:stretch>
                  <a:fillRect l="-822" b="-2225"/>
                </a:stretch>
              </a:blipFill>
            </p:spPr>
            <p:txBody>
              <a:bodyPr/>
              <a:lstStyle/>
              <a:p>
                <a:r>
                  <a:rPr lang="zh-TW" altLang="en-US">
                    <a:noFill/>
                  </a:rPr>
                  <a:t> </a:t>
                </a:r>
              </a:p>
            </p:txBody>
          </p:sp>
        </mc:Fallback>
      </mc:AlternateContent>
      <p:pic>
        <p:nvPicPr>
          <p:cNvPr id="14" name="圖片 13">
            <a:extLst>
              <a:ext uri="{FF2B5EF4-FFF2-40B4-BE49-F238E27FC236}">
                <a16:creationId xmlns:a16="http://schemas.microsoft.com/office/drawing/2014/main" id="{267EBCBE-A177-4E42-9F5A-500D6001222E}"/>
              </a:ext>
            </a:extLst>
          </p:cNvPr>
          <p:cNvPicPr>
            <a:picLocks noChangeAspect="1"/>
          </p:cNvPicPr>
          <p:nvPr>
            <p:custDataLst>
              <p:tags r:id="rId1"/>
            </p:custDataLst>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013298" y="4142902"/>
            <a:ext cx="6401832" cy="369372"/>
          </a:xfrm>
          <a:prstGeom prst="rect">
            <a:avLst/>
          </a:prstGeom>
        </p:spPr>
      </p:pic>
    </p:spTree>
    <p:extLst>
      <p:ext uri="{BB962C8B-B14F-4D97-AF65-F5344CB8AC3E}">
        <p14:creationId xmlns:p14="http://schemas.microsoft.com/office/powerpoint/2010/main" val="84146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59A24566-2A33-44B5-AD01-1D869FBCA7B4}"/>
              </a:ext>
            </a:extLst>
          </p:cNvPr>
          <p:cNvSpPr txBox="1"/>
          <p:nvPr/>
        </p:nvSpPr>
        <p:spPr>
          <a:xfrm>
            <a:off x="522557" y="681712"/>
            <a:ext cx="11359545" cy="954107"/>
          </a:xfrm>
          <a:prstGeom prst="rect">
            <a:avLst/>
          </a:prstGeom>
          <a:noFill/>
        </p:spPr>
        <p:txBody>
          <a:bodyPr wrap="square" rtlCol="0">
            <a:spAutoFit/>
          </a:bodyPr>
          <a:lstStyle/>
          <a:p>
            <a:r>
              <a:rPr lang="en-US" altLang="zh-TW" sz="2800" b="1" dirty="0">
                <a:solidFill>
                  <a:schemeClr val="accent5">
                    <a:lumMod val="40000"/>
                    <a:lumOff val="60000"/>
                  </a:schemeClr>
                </a:solidFill>
                <a:latin typeface="Garamond" panose="02020404030301010803" pitchFamily="18" charset="0"/>
                <a:cs typeface="Calibri Light" panose="020F0302020204030204" pitchFamily="34" charset="0"/>
              </a:rPr>
              <a:t>Reaction coordinate loss promote the sampling of high-energy states in a specific direction of configuration space</a:t>
            </a:r>
            <a:endParaRPr lang="zh-TW" altLang="en-US" sz="2800" b="1" dirty="0">
              <a:solidFill>
                <a:schemeClr val="accent5">
                  <a:lumMod val="40000"/>
                  <a:lumOff val="60000"/>
                </a:schemeClr>
              </a:solidFill>
              <a:latin typeface="Garamond" panose="02020404030301010803" pitchFamily="18" charset="0"/>
              <a:cs typeface="Calibri Light" panose="020F0302020204030204" pitchFamily="34" charset="0"/>
            </a:endParaRPr>
          </a:p>
        </p:txBody>
      </p:sp>
      <p:sp>
        <p:nvSpPr>
          <p:cNvPr id="3" name="文字方塊 2">
            <a:extLst>
              <a:ext uri="{FF2B5EF4-FFF2-40B4-BE49-F238E27FC236}">
                <a16:creationId xmlns:a16="http://schemas.microsoft.com/office/drawing/2014/main" id="{9CCAA011-22A5-4FD8-8B44-6F19A9CC115A}"/>
              </a:ext>
            </a:extLst>
          </p:cNvPr>
          <p:cNvSpPr txBox="1"/>
          <p:nvPr/>
        </p:nvSpPr>
        <p:spPr>
          <a:xfrm>
            <a:off x="350188" y="297107"/>
            <a:ext cx="11676503" cy="400110"/>
          </a:xfrm>
          <a:prstGeom prst="rect">
            <a:avLst/>
          </a:prstGeom>
          <a:noFill/>
        </p:spPr>
        <p:txBody>
          <a:bodyPr wrap="square" rtlCol="0">
            <a:spAutoFit/>
          </a:bodyPr>
          <a:lstStyle/>
          <a:p>
            <a:r>
              <a:rPr lang="en-US" altLang="zh-TW" sz="2000" b="1" dirty="0">
                <a:solidFill>
                  <a:schemeClr val="accent4">
                    <a:lumMod val="40000"/>
                    <a:lumOff val="60000"/>
                  </a:schemeClr>
                </a:solidFill>
                <a:latin typeface="Palatino Linotype" panose="02040502050505030304" pitchFamily="18" charset="0"/>
                <a:cs typeface="Calibri Light" panose="020F0302020204030204" pitchFamily="34" charset="0"/>
              </a:rPr>
              <a:t>Introduction</a:t>
            </a:r>
            <a:endParaRPr lang="zh-TW" altLang="en-US" sz="2000" b="1" dirty="0">
              <a:solidFill>
                <a:schemeClr val="accent4">
                  <a:lumMod val="40000"/>
                  <a:lumOff val="60000"/>
                </a:schemeClr>
              </a:solidFill>
              <a:latin typeface="Palatino Linotype" panose="02040502050505030304" pitchFamily="18"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7C8749A8-0D61-4FF7-A56B-9862545F4E08}"/>
                  </a:ext>
                </a:extLst>
              </p:cNvPr>
              <p:cNvSpPr txBox="1"/>
              <p:nvPr/>
            </p:nvSpPr>
            <p:spPr>
              <a:xfrm>
                <a:off x="997244" y="1635819"/>
                <a:ext cx="10382389" cy="4056688"/>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Reaction coordinate loss </a:t>
                </a:r>
                <a14:m>
                  <m:oMath xmlns:m="http://schemas.openxmlformats.org/officeDocument/2006/math">
                    <m:sSub>
                      <m:sSubPr>
                        <m:ctrlPr>
                          <a:rPr lang="en-US" altLang="zh-TW" sz="2400" i="1" smtClean="0">
                            <a:solidFill>
                              <a:schemeClr val="bg1"/>
                            </a:solidFill>
                            <a:latin typeface="Cambria Math" panose="02040503050406030204" pitchFamily="18" charset="0"/>
                            <a:cs typeface="Calibri Light" panose="020F0302020204030204" pitchFamily="34" charset="0"/>
                          </a:rPr>
                        </m:ctrlPr>
                      </m:sSubPr>
                      <m:e>
                        <m:r>
                          <a:rPr lang="en-US" altLang="zh-TW" sz="2400" i="1">
                            <a:solidFill>
                              <a:schemeClr val="bg1"/>
                            </a:solidFill>
                            <a:latin typeface="Cambria Math" panose="02040503050406030204" pitchFamily="18" charset="0"/>
                            <a:cs typeface="Calibri Light" panose="020F0302020204030204" pitchFamily="34" charset="0"/>
                          </a:rPr>
                          <m:t>𝐽</m:t>
                        </m:r>
                      </m:e>
                      <m:sub>
                        <m:r>
                          <a:rPr lang="en-US" altLang="zh-TW" sz="2400" i="1">
                            <a:solidFill>
                              <a:schemeClr val="bg1"/>
                            </a:solidFill>
                            <a:latin typeface="Cambria Math" panose="02040503050406030204" pitchFamily="18" charset="0"/>
                            <a:cs typeface="Calibri Light" panose="020F0302020204030204" pitchFamily="34" charset="0"/>
                          </a:rPr>
                          <m:t>𝑅</m:t>
                        </m:r>
                        <m:r>
                          <a:rPr lang="en-US" altLang="zh-TW" sz="2400" i="1" smtClean="0">
                            <a:solidFill>
                              <a:schemeClr val="bg1"/>
                            </a:solidFill>
                            <a:latin typeface="Cambria Math" panose="02040503050406030204" pitchFamily="18" charset="0"/>
                            <a:cs typeface="Calibri Light" panose="020F0302020204030204" pitchFamily="34" charset="0"/>
                          </a:rPr>
                          <m:t>𝐶</m:t>
                        </m:r>
                      </m:sub>
                    </m:sSub>
                  </m:oMath>
                </a14:m>
                <a:endParaRPr lang="en-US" altLang="zh-TW" sz="2400" dirty="0">
                  <a:solidFill>
                    <a:schemeClr val="bg1"/>
                  </a:solidFill>
                  <a:latin typeface="Garamond" panose="02020404030301010803" pitchFamily="18" charset="0"/>
                  <a:cs typeface="Calibri Light" panose="020F0302020204030204" pitchFamily="34" charset="0"/>
                </a:endParaRP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Given a predefined RC, </a:t>
                </a:r>
              </a:p>
              <a:p>
                <a:pPr marL="457200" indent="-457200">
                  <a:lnSpc>
                    <a:spcPct val="12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Kullback-Leibler likelihood loss </a:t>
                </a:r>
                <a14:m>
                  <m:oMath xmlns:m="http://schemas.openxmlformats.org/officeDocument/2006/math">
                    <m:sSub>
                      <m:sSubPr>
                        <m:ctrlPr>
                          <a:rPr lang="en-US" altLang="zh-TW" sz="2400" i="1">
                            <a:solidFill>
                              <a:schemeClr val="bg1"/>
                            </a:solidFill>
                            <a:latin typeface="Cambria Math" panose="02040503050406030204" pitchFamily="18" charset="0"/>
                            <a:cs typeface="Calibri Light" panose="020F0302020204030204" pitchFamily="34" charset="0"/>
                          </a:rPr>
                        </m:ctrlPr>
                      </m:sSubPr>
                      <m:e>
                        <m:r>
                          <a:rPr lang="en-US" altLang="zh-TW" sz="2400" i="1">
                            <a:solidFill>
                              <a:schemeClr val="bg1"/>
                            </a:solidFill>
                            <a:latin typeface="Cambria Math" panose="02040503050406030204" pitchFamily="18" charset="0"/>
                            <a:cs typeface="Calibri Light" panose="020F0302020204030204" pitchFamily="34" charset="0"/>
                          </a:rPr>
                          <m:t>𝐽</m:t>
                        </m:r>
                      </m:e>
                      <m:sub>
                        <m:r>
                          <a:rPr lang="en-US" altLang="zh-TW" sz="2400" i="1">
                            <a:solidFill>
                              <a:schemeClr val="bg1"/>
                            </a:solidFill>
                            <a:latin typeface="Cambria Math" panose="02040503050406030204" pitchFamily="18" charset="0"/>
                            <a:cs typeface="Calibri Light" panose="020F0302020204030204" pitchFamily="34" charset="0"/>
                          </a:rPr>
                          <m:t>𝐾𝐿</m:t>
                        </m:r>
                      </m:sub>
                    </m:sSub>
                  </m:oMath>
                </a14:m>
                <a:endParaRPr lang="en-US" altLang="zh-TW" sz="2400" dirty="0">
                  <a:solidFill>
                    <a:schemeClr val="bg1"/>
                  </a:solidFill>
                  <a:latin typeface="Garamond" panose="02020404030301010803" pitchFamily="18" charset="0"/>
                  <a:cs typeface="Calibri Light" panose="020F0302020204030204" pitchFamily="34" charset="0"/>
                </a:endParaRP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KL divergence </a:t>
                </a:r>
                <a14:m>
                  <m:oMath xmlns:m="http://schemas.openxmlformats.org/officeDocument/2006/math">
                    <m:sSub>
                      <m:sSubPr>
                        <m:ctrlPr>
                          <a:rPr lang="en-US" altLang="zh-TW" sz="2400" i="1">
                            <a:solidFill>
                              <a:schemeClr val="bg1"/>
                            </a:solidFill>
                            <a:latin typeface="Cambria Math" panose="02040503050406030204" pitchFamily="18" charset="0"/>
                            <a:cs typeface="Calibri Light" panose="020F0302020204030204" pitchFamily="34" charset="0"/>
                          </a:rPr>
                        </m:ctrlPr>
                      </m:sSubPr>
                      <m:e>
                        <m:r>
                          <a:rPr lang="en-US" altLang="zh-TW" sz="2400" i="1">
                            <a:solidFill>
                              <a:schemeClr val="bg1"/>
                            </a:solidFill>
                            <a:latin typeface="Cambria Math" panose="02040503050406030204" pitchFamily="18" charset="0"/>
                            <a:cs typeface="Calibri Light" panose="020F0302020204030204" pitchFamily="34" charset="0"/>
                          </a:rPr>
                          <m:t>𝐷</m:t>
                        </m:r>
                      </m:e>
                      <m:sub>
                        <m:r>
                          <a:rPr lang="en-US" altLang="zh-TW" sz="2400" i="1">
                            <a:solidFill>
                              <a:schemeClr val="bg1"/>
                            </a:solidFill>
                            <a:latin typeface="Cambria Math" panose="02040503050406030204" pitchFamily="18" charset="0"/>
                            <a:cs typeface="Calibri Light" panose="020F0302020204030204" pitchFamily="34" charset="0"/>
                          </a:rPr>
                          <m:t>𝐾𝐿</m:t>
                        </m:r>
                      </m:sub>
                    </m:sSub>
                    <m:r>
                      <a:rPr lang="en-US" altLang="zh-TW" sz="2400" i="1">
                        <a:solidFill>
                          <a:schemeClr val="bg1"/>
                        </a:solidFill>
                        <a:latin typeface="Cambria Math" panose="02040503050406030204" pitchFamily="18" charset="0"/>
                        <a:cs typeface="Calibri Light" panose="020F0302020204030204" pitchFamily="34" charset="0"/>
                      </a:rPr>
                      <m:t>(</m:t>
                    </m:r>
                    <m:r>
                      <a:rPr lang="en-US" altLang="zh-TW" sz="2400" i="1">
                        <a:solidFill>
                          <a:schemeClr val="bg1"/>
                        </a:solidFill>
                        <a:latin typeface="Cambria Math" panose="02040503050406030204" pitchFamily="18" charset="0"/>
                        <a:cs typeface="Calibri Light" panose="020F0302020204030204" pitchFamily="34" charset="0"/>
                      </a:rPr>
                      <m:t>𝑝</m:t>
                    </m:r>
                    <m:r>
                      <a:rPr lang="en-US" altLang="zh-TW" sz="2400" i="1">
                        <a:solidFill>
                          <a:schemeClr val="bg1"/>
                        </a:solidFill>
                        <a:latin typeface="Cambria Math" panose="02040503050406030204" pitchFamily="18" charset="0"/>
                        <a:cs typeface="Calibri Light" panose="020F0302020204030204" pitchFamily="34" charset="0"/>
                      </a:rPr>
                      <m:t>||</m:t>
                    </m:r>
                    <m:r>
                      <a:rPr lang="en-US" altLang="zh-TW" sz="2400" i="1">
                        <a:solidFill>
                          <a:schemeClr val="bg1"/>
                        </a:solidFill>
                        <a:latin typeface="Cambria Math" panose="02040503050406030204" pitchFamily="18" charset="0"/>
                        <a:cs typeface="Calibri Light" panose="020F0302020204030204" pitchFamily="34" charset="0"/>
                      </a:rPr>
                      <m:t>𝑞</m:t>
                    </m:r>
                    <m:r>
                      <a:rPr lang="en-US" altLang="zh-TW" sz="2400" i="1">
                        <a:solidFill>
                          <a:schemeClr val="bg1"/>
                        </a:solidFill>
                        <a:latin typeface="Cambria Math" panose="02040503050406030204" pitchFamily="18" charset="0"/>
                        <a:cs typeface="Calibri Light" panose="020F0302020204030204" pitchFamily="34" charset="0"/>
                      </a:rPr>
                      <m:t>)</m:t>
                    </m:r>
                  </m:oMath>
                </a14:m>
                <a:r>
                  <a:rPr lang="en-US" altLang="zh-TW" sz="2400" dirty="0">
                    <a:solidFill>
                      <a:schemeClr val="bg1"/>
                    </a:solidFill>
                    <a:latin typeface="Garamond" panose="02020404030301010803" pitchFamily="18" charset="0"/>
                    <a:cs typeface="Calibri Light" panose="020F0302020204030204" pitchFamily="34" charset="0"/>
                  </a:rPr>
                  <a:t> measures the distance between distribution </a:t>
                </a:r>
                <a14:m>
                  <m:oMath xmlns:m="http://schemas.openxmlformats.org/officeDocument/2006/math">
                    <m:r>
                      <a:rPr lang="en-US" altLang="zh-TW" sz="2400" i="1">
                        <a:solidFill>
                          <a:schemeClr val="bg1"/>
                        </a:solidFill>
                        <a:latin typeface="Cambria Math" panose="02040503050406030204" pitchFamily="18" charset="0"/>
                        <a:cs typeface="Calibri Light" panose="020F0302020204030204" pitchFamily="34" charset="0"/>
                      </a:rPr>
                      <m:t>𝑝</m:t>
                    </m:r>
                  </m:oMath>
                </a14:m>
                <a:r>
                  <a:rPr lang="en-US" altLang="zh-TW" sz="2400" dirty="0">
                    <a:solidFill>
                      <a:schemeClr val="bg1"/>
                    </a:solidFill>
                    <a:latin typeface="Garamond" panose="02020404030301010803" pitchFamily="18" charset="0"/>
                    <a:cs typeface="Calibri Light" panose="020F0302020204030204" pitchFamily="34" charset="0"/>
                  </a:rPr>
                  <a:t> and </a:t>
                </a:r>
                <a14:m>
                  <m:oMath xmlns:m="http://schemas.openxmlformats.org/officeDocument/2006/math">
                    <m:r>
                      <a:rPr lang="en-US" altLang="zh-TW" sz="2400" i="1">
                        <a:solidFill>
                          <a:schemeClr val="bg1"/>
                        </a:solidFill>
                        <a:latin typeface="Cambria Math" panose="02040503050406030204" pitchFamily="18" charset="0"/>
                        <a:cs typeface="Calibri Light" panose="020F0302020204030204" pitchFamily="34" charset="0"/>
                      </a:rPr>
                      <m:t>𝑞</m:t>
                    </m:r>
                  </m:oMath>
                </a14:m>
                <a:endParaRPr lang="en-US" altLang="zh-TW" sz="2400" dirty="0">
                  <a:solidFill>
                    <a:schemeClr val="bg1"/>
                  </a:solidFill>
                  <a:latin typeface="Garamond" panose="02020404030301010803" pitchFamily="18" charset="0"/>
                  <a:cs typeface="Calibri Light" panose="020F0302020204030204" pitchFamily="34" charset="0"/>
                </a:endParaRP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In the latent space: </a:t>
                </a:r>
              </a:p>
              <a:p>
                <a:pPr marL="914400" lvl="1" indent="-457200">
                  <a:lnSpc>
                    <a:spcPct val="120000"/>
                  </a:lnSpc>
                  <a:buFont typeface="Wingdings" panose="05000000000000000000" pitchFamily="2" charset="2"/>
                  <a:buChar char="ü"/>
                </a:pPr>
                <a:endParaRPr lang="en-US" altLang="zh-TW" sz="2400" dirty="0">
                  <a:solidFill>
                    <a:schemeClr val="bg1"/>
                  </a:solidFill>
                  <a:latin typeface="Garamond" panose="02020404030301010803" pitchFamily="18" charset="0"/>
                  <a:cs typeface="Calibri Light" panose="020F0302020204030204" pitchFamily="34" charset="0"/>
                </a:endParaRPr>
              </a:p>
              <a:p>
                <a:pPr marL="914400" lvl="1" indent="-457200">
                  <a:lnSpc>
                    <a:spcPct val="120000"/>
                  </a:lnSpc>
                  <a:buFont typeface="Wingdings" panose="05000000000000000000" pitchFamily="2" charset="2"/>
                  <a:buChar char="ü"/>
                </a:pPr>
                <a:r>
                  <a:rPr lang="en-US" altLang="zh-TW" sz="2400" dirty="0">
                    <a:solidFill>
                      <a:schemeClr val="bg1"/>
                    </a:solidFill>
                    <a:latin typeface="Garamond" panose="02020404030301010803" pitchFamily="18" charset="0"/>
                    <a:cs typeface="Calibri Light" panose="020F0302020204030204" pitchFamily="34" charset="0"/>
                  </a:rPr>
                  <a:t>In the configuration space:</a:t>
                </a:r>
              </a:p>
              <a:p>
                <a:pPr marL="457200" indent="-457200">
                  <a:lnSpc>
                    <a:spcPct val="12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 </a:t>
                </a:r>
              </a:p>
              <a:p>
                <a:pPr marL="457200" indent="-457200">
                  <a:lnSpc>
                    <a:spcPct val="120000"/>
                  </a:lnSpc>
                  <a:buFont typeface="Arial" panose="020B0604020202020204" pitchFamily="34" charset="0"/>
                  <a:buChar char="•"/>
                </a:pPr>
                <a:r>
                  <a:rPr lang="en-US" altLang="zh-TW" sz="2400" dirty="0">
                    <a:solidFill>
                      <a:schemeClr val="bg1"/>
                    </a:solidFill>
                    <a:latin typeface="Garamond" panose="02020404030301010803" pitchFamily="18" charset="0"/>
                    <a:cs typeface="Calibri Light" panose="020F0302020204030204" pitchFamily="34" charset="0"/>
                  </a:rPr>
                  <a:t>Total loss: </a:t>
                </a:r>
              </a:p>
            </p:txBody>
          </p:sp>
        </mc:Choice>
        <mc:Fallback xmlns="">
          <p:sp>
            <p:nvSpPr>
              <p:cNvPr id="4" name="文字方塊 3">
                <a:extLst>
                  <a:ext uri="{FF2B5EF4-FFF2-40B4-BE49-F238E27FC236}">
                    <a16:creationId xmlns:a16="http://schemas.microsoft.com/office/drawing/2014/main" id="{7C8749A8-0D61-4FF7-A56B-9862545F4E08}"/>
                  </a:ext>
                </a:extLst>
              </p:cNvPr>
              <p:cNvSpPr txBox="1">
                <a:spLocks noRot="1" noChangeAspect="1" noMove="1" noResize="1" noEditPoints="1" noAdjustHandles="1" noChangeArrowheads="1" noChangeShapeType="1" noTextEdit="1"/>
              </p:cNvSpPr>
              <p:nvPr/>
            </p:nvSpPr>
            <p:spPr>
              <a:xfrm>
                <a:off x="997244" y="1635819"/>
                <a:ext cx="10382389" cy="4056688"/>
              </a:xfrm>
              <a:prstGeom prst="rect">
                <a:avLst/>
              </a:prstGeom>
              <a:blipFill>
                <a:blip r:embed="rId5"/>
                <a:stretch>
                  <a:fillRect l="-822" b="-240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AF7F3F0E-A998-46D1-9638-F8DDCFBF7005}"/>
              </a:ext>
            </a:extLst>
          </p:cNvPr>
          <p:cNvPicPr>
            <a:picLocks noChangeAspect="1"/>
          </p:cNvPicPr>
          <p:nvPr>
            <p:custDataLst>
              <p:tags r:id="rId1"/>
            </p:custDataLst>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002790" y="3889946"/>
            <a:ext cx="6699886" cy="336457"/>
          </a:xfrm>
          <a:prstGeom prst="rect">
            <a:avLst/>
          </a:prstGeom>
        </p:spPr>
      </p:pic>
      <p:pic>
        <p:nvPicPr>
          <p:cNvPr id="6" name="圖片 5">
            <a:extLst>
              <a:ext uri="{FF2B5EF4-FFF2-40B4-BE49-F238E27FC236}">
                <a16:creationId xmlns:a16="http://schemas.microsoft.com/office/drawing/2014/main" id="{8C0AA923-C2FA-4C00-A31E-37833AEC428C}"/>
              </a:ext>
            </a:extLst>
          </p:cNvPr>
          <p:cNvPicPr>
            <a:picLocks noChangeAspect="1"/>
          </p:cNvPicPr>
          <p:nvPr>
            <p:custDataLst>
              <p:tags r:id="rId2"/>
            </p:custDataLst>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002790" y="4852809"/>
            <a:ext cx="7614171" cy="369372"/>
          </a:xfrm>
          <a:prstGeom prst="rect">
            <a:avLst/>
          </a:prstGeom>
        </p:spPr>
      </p:pic>
      <p:pic>
        <p:nvPicPr>
          <p:cNvPr id="8" name="圖片 7">
            <a:extLst>
              <a:ext uri="{FF2B5EF4-FFF2-40B4-BE49-F238E27FC236}">
                <a16:creationId xmlns:a16="http://schemas.microsoft.com/office/drawing/2014/main" id="{E2567EE0-1315-4B67-8369-B510D2FA10DF}"/>
              </a:ext>
            </a:extLst>
          </p:cNvPr>
          <p:cNvPicPr>
            <a:picLocks noChangeAspect="1"/>
          </p:cNvPicPr>
          <p:nvPr>
            <p:custDataLst>
              <p:tags r:id="rId3"/>
            </p:custDataLst>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11500" y="5565421"/>
            <a:ext cx="4906057" cy="254172"/>
          </a:xfrm>
          <a:prstGeom prst="rect">
            <a:avLst/>
          </a:prstGeom>
        </p:spPr>
      </p:pic>
    </p:spTree>
    <p:extLst>
      <p:ext uri="{BB962C8B-B14F-4D97-AF65-F5344CB8AC3E}">
        <p14:creationId xmlns:p14="http://schemas.microsoft.com/office/powerpoint/2010/main" val="6238002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04.4244"/>
  <p:tag name="LATEXADDIN" val="\documentclass{article}&#10;\usepackage{amsmath}&#10;\pagestyle{empty}&#10;\begin{document}&#10;${\bf z}_{0} \sim p_{0}({\bf z}_{0})$&#10;&#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82.48969"/>
  <p:tag name="LATEXADDIN" val="\documentclass{article}&#10;\usepackage{amsmath}&#10;\pagestyle{empty}&#10;\begin{document}&#10;$...$&#10;&#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45.4818"/>
  <p:tag name="LATEXADDIN" val="\documentclass{article}&#10;\usepackage{amsmath}&#10;\pagestyle{empty}&#10;\begin{document}&#10;${\bf z}_{K}$&#10;&#10;&#10;&#10;\end{document}"/>
  <p:tag name="IGUANATEXSIZE" val="24"/>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1811.024"/>
  <p:tag name="LATEXADDIN" val="\documentclass{article}&#10;\usepackage{amsmath}&#10;\pagestyle{empty}&#10;\begin{document}&#10;$p_{i}({\bf z}_{i}) = p_{i - 1}({\bf z}_{i-1})\left | \det(\frac{d f_{i}}{d {\bf z}_{i-1}}) \right |^{-1}$&#10;&#10;&#10;&#10;\end{document}"/>
  <p:tag name="IGUANATEXSIZE" val="12"/>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575.553"/>
  <p:tag name="LATEXADDIN" val="\documentclass{article}&#10;\usepackage{amsmath}&#10;\pagestyle{empty}&#10;\begin{document}&#10;$p_x({\bf x}) = p_z({\bf z}) \cdot \left | \det J_{zx}({\bf x}) \right | ^{-1}$&#10;&#10;&#10;&#10;\end{document}"/>
  <p:tag name="IGUANATEXSIZE" val="24"/>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092.239"/>
  <p:tag name="LATEXADDIN" val="\documentclass{article}&#10;\usepackage{amsmath}&#10;\pagestyle{empty}&#10;\begin{document}&#10;$ \Rightarrow \log p_{x}({\bf x}) = \log p_{z}(F_{xz}({\bf x})) + \log R_{xz}$&#10;&#10;&#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60.9299"/>
  <p:tag name="LATEXADDIN" val="\documentclass{article}&#10;\usepackage{amsmath}&#10;\pagestyle{empty}&#10;\begin{document}&#10;${\bf z}_{i} \sim p_{i}({\bf z}_{i})$&#10;&#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0.73866"/>
  <p:tag name="LATEXADDIN" val="\documentclass{article}&#10;\usepackage{amsmath}&#10;\pagestyle{empty}&#10;\begin{document}&#10;${\bf z}_{i}$&#10;&#10;&#10;&#10;\end{document}"/>
  <p:tag name="IGUANATEXSIZE" val="24"/>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936.258"/>
  <p:tag name="LATEXADDIN" val="\documentclass{article}&#10;\usepackage{amsmath}&#10;\pagestyle{empty}&#10;\begin{document}&#10;$\log p_{x}({\bf x}) = \log p_{z}(F_{xz}({\bf x})) + \log R_{xz}$&#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637.045"/>
  <p:tag name="LATEXADDIN" val="\documentclass{article}&#10;\usepackage{amsmath}&#10;\pagestyle{empty}&#10;\begin{document}&#10;$   f_{xz}({\bf x}_{1:d}, {\bf x}_{d+1:D}): \begin{cases} &#10;   {\bf z}_{1:d}={\bf x}_{1:d} \\       &#10;     {\bf z}_{d+1:D} = {\bf x}_{d+1:D}\bigodot \exp(S({\bf x}_{1:d}; \theta)) + T({\bf x}_{1:d}; &#10;\theta) &#10;                                                         \end{cases}$&#10;&#10;&#10;&#10;\end{document}"/>
  <p:tag name="IGUANATEXSIZE" val="24"/>
  <p:tag name="IGUANATEXCURSOR" val="27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3556.805"/>
  <p:tag name="LATEXADDIN" val="\documentclass{article}&#10;\usepackage{amsmath}&#10;\pagestyle{empty}&#10;\begin{document}&#10;${\bf J}_{xz}=\begin{bmatrix} &#10;{\bf I}_{d} &amp; {\bf 0}_{d \times (D-d)}\\ &#10;\frac{\partial {\bf z}_{d+1:D}}{\partial {\bf x}_{1:d}} &amp; \text{diag}(\exp(S({\bf x}_{1:d}))) &#10;\end{bmatrix} \Rightarrow \log R_{xz}=\sum_{j=1}^{D-d}S({\bf x}_{1:d})_{j}$&#10;&#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967.379"/>
  <p:tag name="LATEXADDIN" val="\documentclass{article}&#10;\usepackage{amsmath}&#10;\pagestyle{empty}&#10;\begin{document}&#10;${\bf x} ={\bf z}_{K} \sim p_{K}({\bf z}_{K})$&#10;&#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637.045"/>
  <p:tag name="LATEXADDIN" val="\documentclass{article}&#10;\usepackage{amsmath}&#10;\pagestyle{empty}&#10;\begin{document}&#10;$   f_{xz}({\bf x}_{1:d}, {\bf x}_{d+1:D}): \begin{cases} &#10;   {\bf z}_{1:d}={\bf x}_{1:d} \\       &#10;     {\bf z}_{d+1:D} = {\bf x}_{d+1:D}\bigodot \exp(S({\bf x}_{1:d}; \theta)) + T({\bf x}_{1:d}; &#10;\theta) &#10;                                                         \end{cases}$&#10;&#10;&#10;&#10;\end{document}"/>
  <p:tag name="IGUANATEXSIZE" val="24"/>
  <p:tag name="IGUANATEXCURSOR" val="279"/>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625.422"/>
  <p:tag name="LATEXADDIN" val="\documentclass{article}&#10;\usepackage{amsmath}&#10;\pagestyle{empty}&#10;\begin{document}&#10;&#10;$J_{ML} = {\bf E}_{{\bf x} \sim \mu({\bf x})} \left [ \frac{1}{2\sigma^{2}} \| F_{xz}({\bf x}; \theta)\|^{2}-\log R_{xz}({\bf x}; \theta)  \right ]$&#10;&#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2747.657"/>
  <p:tag name="LATEXADDIN" val="\documentclass{article}&#10;\usepackage{amsmath}&#10;\pagestyle{empty}&#10;\begin{document}&#10;$J_{KL}(\mu_{z} \| q_{z})={\bf E}_{{\bf z} \sim \mu({\bf z})}\left [ u(F_{zx}({\bf z}; \theta)) - \log R_{zx}({\bf z}; \theta) \right ]$&#10;&#10;&#10;&#10;\end{document}"/>
  <p:tag name="IGUANATEXSIZE" val="24"/>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3122.61"/>
  <p:tag name="LATEXADDIN" val="\documentclass{article}&#10;\usepackage{amsmath}&#10;\pagestyle{empty}&#10;\begin{document}&#10;$J_{KL}(\mu_{x} \| q_{x})={\bf E}_{{\bf x} \sim \mu({\bf x})}\left [ \frac{1}{2\sigma^{2}}\|(F_{xz}({\bf x}; \theta)) \|^{2} - \log R_{xz}({\bf x}; \theta) \right ]$&#10;&#10;&#10;&#10;\end{document}"/>
  <p:tag name="IGUANATEXSIZE" val="24"/>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011.998"/>
  <p:tag name="LATEXADDIN" val="\documentclass{article}&#10;\usepackage{amsmath}&#10;\pagestyle{empty}&#10;\begin{document}&#10;$J = w_{ML}J_{ML} + w_{KL}J_{KL} + w_{RC}J_{RC}$&#10;&#10;&#10;&#10;\end{document}"/>
  <p:tag name="IGUANATEXSIZE" val="24"/>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61.83"/>
  <p:tag name="LATEXADDIN" val="\documentclass{article}&#10;\usepackage{amsmath}&#10;\pagestyle{empty}&#10;\begin{document}&#10;$(a,\;b,\;c,\;d)=(1,\;6,\;1,\;1)$&#10;&#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2240.72"/>
  <p:tag name="LATEXADDIN" val="\documentclass{article}&#10;\usepackage{amsmath}&#10;\pagestyle{empty}&#10;\begin{document}&#10;$u({\bf x}) = u(x_{1},x_{2})=ax_{1}^{4} - bx_{1}^{2} + cx_{1} + dx_{2}^{2}$&#10;&#10;&#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14.9606"/>
  <p:tag name="LATEXADDIN" val="\documentclass{article}&#10;\usepackage{amsmath}&#10;\pagestyle{empty}&#10;\begin{document}&#10;$f_{1}({\bf z}_0)$&#10;&#10;&#10;&#10;\end{document}"/>
  <p:tag name="IGUANATEXSIZE" val="24"/>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13.1983"/>
  <p:tag name="LATEXADDIN" val="\documentclass{article}&#10;\usepackage{amsmath}&#10;\pagestyle{empty}&#10;\begin{document}&#10;$f_{i}({\bf z}_{i-1})$&#10;&#10;&#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11.6985"/>
  <p:tag name="LATEXADDIN" val="\documentclass{article}&#10;\usepackage{amsmath}&#10;\pagestyle{empty}&#10;\begin{document}&#10;$f_{i+1}({\bf z}_i)$&#10;&#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04.9868"/>
  <p:tag name="LATEXADDIN" val="\documentclass{article}&#10;\usepackage{amsmath}&#10;\pagestyle{empty}&#10;\begin{document}&#10;${\bf z}_{0}$&#10;&#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1.2373"/>
  <p:tag name="LATEXADDIN" val="\documentclass{article}&#10;\usepackage{amsmath}&#10;\pagestyle{empty}&#10;\begin{document}&#10;${\bf z}_{1}$&#10;&#10;&#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82.48969"/>
  <p:tag name="LATEXADDIN" val="\documentclass{article}&#10;\usepackage{amsmath}&#10;\pagestyle{empty}&#10;\begin{document}&#10;$...$&#10;&#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14.4731"/>
  <p:tag name="LATEXADDIN" val="\documentclass{article}&#10;\usepackage{amsmath}&#10;\pagestyle{empty}&#10;\begin{document}&#10;${\bf z}_{i-1}$&#10;&#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4163</TotalTime>
  <Words>2675</Words>
  <Application>Microsoft Office PowerPoint</Application>
  <PresentationFormat>寬螢幕</PresentationFormat>
  <Paragraphs>183</Paragraphs>
  <Slides>18</Slides>
  <Notes>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18</vt:i4>
      </vt:variant>
    </vt:vector>
  </HeadingPairs>
  <TitlesOfParts>
    <vt:vector size="27" baseType="lpstr">
      <vt:lpstr>Arial</vt:lpstr>
      <vt:lpstr>Calibri</vt:lpstr>
      <vt:lpstr>Calibri Light</vt:lpstr>
      <vt:lpstr>Cambria Math</vt:lpstr>
      <vt:lpstr>Dragonfly</vt:lpstr>
      <vt:lpstr>Garamond</vt:lpstr>
      <vt:lpstr>Palatino Linotype</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瑋澤 徐</dc:creator>
  <cp:lastModifiedBy>瑋澤 徐</cp:lastModifiedBy>
  <cp:revision>83</cp:revision>
  <dcterms:created xsi:type="dcterms:W3CDTF">2020-04-19T04:21:36Z</dcterms:created>
  <dcterms:modified xsi:type="dcterms:W3CDTF">2020-04-22T04:54:05Z</dcterms:modified>
</cp:coreProperties>
</file>